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80" r:id="rId4"/>
    <p:sldId id="282" r:id="rId5"/>
    <p:sldId id="283" r:id="rId6"/>
    <p:sldId id="260" r:id="rId7"/>
    <p:sldId id="261" r:id="rId8"/>
    <p:sldId id="285" r:id="rId9"/>
    <p:sldId id="284" r:id="rId10"/>
    <p:sldId id="286" r:id="rId11"/>
    <p:sldId id="292" r:id="rId12"/>
    <p:sldId id="291" r:id="rId13"/>
    <p:sldId id="289" r:id="rId14"/>
    <p:sldId id="290" r:id="rId15"/>
    <p:sldId id="293" r:id="rId16"/>
    <p:sldId id="294" r:id="rId17"/>
    <p:sldId id="275" r:id="rId18"/>
    <p:sldId id="288" r:id="rId19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654" y="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9B082B-37FB-4510-9C5C-7FA70CBAED4A}" type="doc">
      <dgm:prSet loTypeId="urn:microsoft.com/office/officeart/2005/8/layout/cycle2" loCatId="cycle" qsTypeId="urn:microsoft.com/office/officeart/2005/8/quickstyle/simple1" qsCatId="simple" csTypeId="urn:microsoft.com/office/officeart/2005/8/colors/accent2_1" csCatId="accent2"/>
      <dgm:spPr/>
      <dgm:t>
        <a:bodyPr/>
        <a:lstStyle/>
        <a:p>
          <a:endParaRPr lang="ru-RU"/>
        </a:p>
      </dgm:t>
    </dgm:pt>
    <dgm:pt modelId="{3B620FC1-EB61-4873-8229-6F6004A74749}">
      <dgm:prSet custT="1"/>
      <dgm:spPr/>
      <dgm:t>
        <a:bodyPr/>
        <a:lstStyle/>
        <a:p>
          <a:pPr rtl="0"/>
          <a:r>
            <a:rPr lang="ru-RU" sz="2800" dirty="0" smtClean="0">
              <a:latin typeface="Bahnschrift SemiBold Condensed" panose="020B0502040204020203" pitchFamily="34" charset="0"/>
            </a:rPr>
            <a:t>Инкубационный период колеблется от 2 - 6 часов до 2 - 3 календарных дней. </a:t>
          </a:r>
          <a:endParaRPr lang="ru-RU" sz="2800" dirty="0">
            <a:latin typeface="Bahnschrift SemiBold Condensed" panose="020B0502040204020203" pitchFamily="34" charset="0"/>
          </a:endParaRPr>
        </a:p>
      </dgm:t>
    </dgm:pt>
    <dgm:pt modelId="{EFA4AC5A-8587-4914-A342-C5A88AD612A3}" type="parTrans" cxnId="{010C87B2-B767-4C20-A89F-DA2BEEE9D5D6}">
      <dgm:prSet/>
      <dgm:spPr/>
      <dgm:t>
        <a:bodyPr/>
        <a:lstStyle/>
        <a:p>
          <a:endParaRPr lang="ru-RU"/>
        </a:p>
      </dgm:t>
    </dgm:pt>
    <dgm:pt modelId="{ED2E56B8-4989-41F4-9962-BABC7DE52E60}" type="sibTrans" cxnId="{010C87B2-B767-4C20-A89F-DA2BEEE9D5D6}">
      <dgm:prSet/>
      <dgm:spPr/>
      <dgm:t>
        <a:bodyPr/>
        <a:lstStyle/>
        <a:p>
          <a:endParaRPr lang="ru-RU"/>
        </a:p>
      </dgm:t>
    </dgm:pt>
    <dgm:pt modelId="{77B972A9-AC65-42AE-A3EE-9EC277A7782B}">
      <dgm:prSet custT="1"/>
      <dgm:spPr/>
      <dgm:t>
        <a:bodyPr/>
        <a:lstStyle/>
        <a:p>
          <a:pPr rtl="0"/>
          <a:r>
            <a:rPr lang="ru-RU" sz="2800" dirty="0" smtClean="0">
              <a:latin typeface="Bahnschrift SemiBold Condensed" panose="020B0502040204020203" pitchFamily="34" charset="0"/>
            </a:rPr>
            <a:t>При бытовом пути передачи он может увеличиваться до 4 - 7 календарных дней. </a:t>
          </a:r>
          <a:endParaRPr lang="ru-RU" sz="2800" dirty="0">
            <a:latin typeface="Bahnschrift SemiBold Condensed" panose="020B0502040204020203" pitchFamily="34" charset="0"/>
          </a:endParaRPr>
        </a:p>
      </dgm:t>
    </dgm:pt>
    <dgm:pt modelId="{E3312762-B4EA-4121-A074-A05059347423}" type="parTrans" cxnId="{66737A66-508B-41CA-BC30-CE63EF7E0D22}">
      <dgm:prSet/>
      <dgm:spPr/>
      <dgm:t>
        <a:bodyPr/>
        <a:lstStyle/>
        <a:p>
          <a:endParaRPr lang="ru-RU"/>
        </a:p>
      </dgm:t>
    </dgm:pt>
    <dgm:pt modelId="{B29FDC42-45A7-42DF-866B-E670585468EE}" type="sibTrans" cxnId="{66737A66-508B-41CA-BC30-CE63EF7E0D22}">
      <dgm:prSet/>
      <dgm:spPr/>
      <dgm:t>
        <a:bodyPr/>
        <a:lstStyle/>
        <a:p>
          <a:endParaRPr lang="ru-RU"/>
        </a:p>
      </dgm:t>
    </dgm:pt>
    <dgm:pt modelId="{9F79727F-D616-43FE-B438-6E432F38EEF6}" type="pres">
      <dgm:prSet presAssocID="{DF9B082B-37FB-4510-9C5C-7FA70CBAED4A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44DFE12-0896-4C0C-A2F7-6E3C36691981}" type="pres">
      <dgm:prSet presAssocID="{3B620FC1-EB61-4873-8229-6F6004A74749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FB1765-2E1C-47F2-B92D-301C5D0100BF}" type="pres">
      <dgm:prSet presAssocID="{ED2E56B8-4989-41F4-9962-BABC7DE52E60}" presName="sibTrans" presStyleLbl="sibTrans2D1" presStyleIdx="0" presStyleCnt="2"/>
      <dgm:spPr/>
      <dgm:t>
        <a:bodyPr/>
        <a:lstStyle/>
        <a:p>
          <a:endParaRPr lang="ru-RU"/>
        </a:p>
      </dgm:t>
    </dgm:pt>
    <dgm:pt modelId="{74166041-0E55-4095-875F-AA186166D2BF}" type="pres">
      <dgm:prSet presAssocID="{ED2E56B8-4989-41F4-9962-BABC7DE52E60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329C490D-B91E-48CD-B4C7-DF0F424739B6}" type="pres">
      <dgm:prSet presAssocID="{77B972A9-AC65-42AE-A3EE-9EC277A7782B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49DD43-69CC-4CA4-9C92-A23715BEFBE1}" type="pres">
      <dgm:prSet presAssocID="{B29FDC42-45A7-42DF-866B-E670585468EE}" presName="sibTrans" presStyleLbl="sibTrans2D1" presStyleIdx="1" presStyleCnt="2"/>
      <dgm:spPr/>
      <dgm:t>
        <a:bodyPr/>
        <a:lstStyle/>
        <a:p>
          <a:endParaRPr lang="ru-RU"/>
        </a:p>
      </dgm:t>
    </dgm:pt>
    <dgm:pt modelId="{7C7B5A47-990F-475C-B422-BF0C02ED3A35}" type="pres">
      <dgm:prSet presAssocID="{B29FDC42-45A7-42DF-866B-E670585468EE}" presName="connectorText" presStyleLbl="sibTrans2D1" presStyleIdx="1" presStyleCnt="2"/>
      <dgm:spPr/>
      <dgm:t>
        <a:bodyPr/>
        <a:lstStyle/>
        <a:p>
          <a:endParaRPr lang="ru-RU"/>
        </a:p>
      </dgm:t>
    </dgm:pt>
  </dgm:ptLst>
  <dgm:cxnLst>
    <dgm:cxn modelId="{CB0B6AB0-D22E-417B-85D8-BE726CB2BE48}" type="presOf" srcId="{77B972A9-AC65-42AE-A3EE-9EC277A7782B}" destId="{329C490D-B91E-48CD-B4C7-DF0F424739B6}" srcOrd="0" destOrd="0" presId="urn:microsoft.com/office/officeart/2005/8/layout/cycle2"/>
    <dgm:cxn modelId="{66737A66-508B-41CA-BC30-CE63EF7E0D22}" srcId="{DF9B082B-37FB-4510-9C5C-7FA70CBAED4A}" destId="{77B972A9-AC65-42AE-A3EE-9EC277A7782B}" srcOrd="1" destOrd="0" parTransId="{E3312762-B4EA-4121-A074-A05059347423}" sibTransId="{B29FDC42-45A7-42DF-866B-E670585468EE}"/>
    <dgm:cxn modelId="{0BD422C2-EB3B-448C-8C62-4A64DDAB6C26}" type="presOf" srcId="{DF9B082B-37FB-4510-9C5C-7FA70CBAED4A}" destId="{9F79727F-D616-43FE-B438-6E432F38EEF6}" srcOrd="0" destOrd="0" presId="urn:microsoft.com/office/officeart/2005/8/layout/cycle2"/>
    <dgm:cxn modelId="{0993788C-EAF8-4BE1-AD4F-7BCF868B8D1F}" type="presOf" srcId="{ED2E56B8-4989-41F4-9962-BABC7DE52E60}" destId="{8CFB1765-2E1C-47F2-B92D-301C5D0100BF}" srcOrd="0" destOrd="0" presId="urn:microsoft.com/office/officeart/2005/8/layout/cycle2"/>
    <dgm:cxn modelId="{EB028EA5-B4E8-4D2A-9651-338C781F73E0}" type="presOf" srcId="{3B620FC1-EB61-4873-8229-6F6004A74749}" destId="{144DFE12-0896-4C0C-A2F7-6E3C36691981}" srcOrd="0" destOrd="0" presId="urn:microsoft.com/office/officeart/2005/8/layout/cycle2"/>
    <dgm:cxn modelId="{24470AE6-159E-48BF-BECF-8F4074D8C536}" type="presOf" srcId="{B29FDC42-45A7-42DF-866B-E670585468EE}" destId="{8B49DD43-69CC-4CA4-9C92-A23715BEFBE1}" srcOrd="0" destOrd="0" presId="urn:microsoft.com/office/officeart/2005/8/layout/cycle2"/>
    <dgm:cxn modelId="{010C87B2-B767-4C20-A89F-DA2BEEE9D5D6}" srcId="{DF9B082B-37FB-4510-9C5C-7FA70CBAED4A}" destId="{3B620FC1-EB61-4873-8229-6F6004A74749}" srcOrd="0" destOrd="0" parTransId="{EFA4AC5A-8587-4914-A342-C5A88AD612A3}" sibTransId="{ED2E56B8-4989-41F4-9962-BABC7DE52E60}"/>
    <dgm:cxn modelId="{CCA315C5-5438-420B-B7D5-3F33ADA0FA32}" type="presOf" srcId="{B29FDC42-45A7-42DF-866B-E670585468EE}" destId="{7C7B5A47-990F-475C-B422-BF0C02ED3A35}" srcOrd="1" destOrd="0" presId="urn:microsoft.com/office/officeart/2005/8/layout/cycle2"/>
    <dgm:cxn modelId="{3D531E2B-B9EA-444B-90E9-2559818035D1}" type="presOf" srcId="{ED2E56B8-4989-41F4-9962-BABC7DE52E60}" destId="{74166041-0E55-4095-875F-AA186166D2BF}" srcOrd="1" destOrd="0" presId="urn:microsoft.com/office/officeart/2005/8/layout/cycle2"/>
    <dgm:cxn modelId="{856C9C69-C237-4170-8C85-26CE04AB966E}" type="presParOf" srcId="{9F79727F-D616-43FE-B438-6E432F38EEF6}" destId="{144DFE12-0896-4C0C-A2F7-6E3C36691981}" srcOrd="0" destOrd="0" presId="urn:microsoft.com/office/officeart/2005/8/layout/cycle2"/>
    <dgm:cxn modelId="{9A305D27-6C26-4EEF-89DE-EA0BAF1EFFA6}" type="presParOf" srcId="{9F79727F-D616-43FE-B438-6E432F38EEF6}" destId="{8CFB1765-2E1C-47F2-B92D-301C5D0100BF}" srcOrd="1" destOrd="0" presId="urn:microsoft.com/office/officeart/2005/8/layout/cycle2"/>
    <dgm:cxn modelId="{E787C5D1-7A17-443C-BF00-4E9859FF6A15}" type="presParOf" srcId="{8CFB1765-2E1C-47F2-B92D-301C5D0100BF}" destId="{74166041-0E55-4095-875F-AA186166D2BF}" srcOrd="0" destOrd="0" presId="urn:microsoft.com/office/officeart/2005/8/layout/cycle2"/>
    <dgm:cxn modelId="{D4EFB830-4779-48B8-A90D-4DE0CA2F3EDD}" type="presParOf" srcId="{9F79727F-D616-43FE-B438-6E432F38EEF6}" destId="{329C490D-B91E-48CD-B4C7-DF0F424739B6}" srcOrd="2" destOrd="0" presId="urn:microsoft.com/office/officeart/2005/8/layout/cycle2"/>
    <dgm:cxn modelId="{9B130957-913E-4BBC-B320-8C95B0A72385}" type="presParOf" srcId="{9F79727F-D616-43FE-B438-6E432F38EEF6}" destId="{8B49DD43-69CC-4CA4-9C92-A23715BEFBE1}" srcOrd="3" destOrd="0" presId="urn:microsoft.com/office/officeart/2005/8/layout/cycle2"/>
    <dgm:cxn modelId="{7A06C64F-E3F6-452F-BAAC-163EF2C655F3}" type="presParOf" srcId="{8B49DD43-69CC-4CA4-9C92-A23715BEFBE1}" destId="{7C7B5A47-990F-475C-B422-BF0C02ED3A35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C84BE7D-963C-4577-9F4D-AF440C934759}" type="doc">
      <dgm:prSet loTypeId="urn:microsoft.com/office/officeart/2005/8/layout/process1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6B463C9B-3F5C-4E9A-ADC3-DE19012B1DAB}">
      <dgm:prSet custT="1"/>
      <dgm:spPr/>
      <dgm:t>
        <a:bodyPr/>
        <a:lstStyle/>
        <a:p>
          <a:pPr rtl="0"/>
          <a:r>
            <a:rPr lang="ru-RU" sz="1400" dirty="0" smtClean="0">
              <a:solidFill>
                <a:schemeClr val="tx1"/>
              </a:solidFill>
              <a:latin typeface="Bahnschrift SemiBold Condensed" panose="020B0502040204020203" pitchFamily="34" charset="0"/>
            </a:rPr>
            <a:t>Ежедневно перед началом работы медицинским работником проводится осмотр работников пищеблока образовательного учреждения на наличие гнойничковых заболеваний кожи рук и открытых поверхностей тела, а также ангин, катаральных явлений верхних дыхательных путей.</a:t>
          </a:r>
          <a:endParaRPr lang="ru-RU" sz="1400" dirty="0">
            <a:solidFill>
              <a:schemeClr val="tx1"/>
            </a:solidFill>
            <a:latin typeface="Bahnschrift SemiBold Condensed" panose="020B0502040204020203" pitchFamily="34" charset="0"/>
          </a:endParaRPr>
        </a:p>
      </dgm:t>
    </dgm:pt>
    <dgm:pt modelId="{DE0C16A4-BD39-4D38-B358-FB6188C42086}" type="parTrans" cxnId="{2542E4FB-2971-44CF-837F-15A643A42B5C}">
      <dgm:prSet/>
      <dgm:spPr/>
      <dgm:t>
        <a:bodyPr/>
        <a:lstStyle/>
        <a:p>
          <a:endParaRPr lang="ru-RU"/>
        </a:p>
      </dgm:t>
    </dgm:pt>
    <dgm:pt modelId="{704DEE17-5D35-4BC1-B93F-D665DEA388B5}" type="sibTrans" cxnId="{2542E4FB-2971-44CF-837F-15A643A42B5C}">
      <dgm:prSet/>
      <dgm:spPr/>
      <dgm:t>
        <a:bodyPr/>
        <a:lstStyle/>
        <a:p>
          <a:endParaRPr lang="ru-RU"/>
        </a:p>
      </dgm:t>
    </dgm:pt>
    <dgm:pt modelId="{D51E6669-ADC7-4315-82A9-613B0F69EA50}">
      <dgm:prSet custT="1"/>
      <dgm:spPr/>
      <dgm:t>
        <a:bodyPr/>
        <a:lstStyle/>
        <a:p>
          <a:pPr rtl="0"/>
          <a:r>
            <a:rPr lang="ru-RU" sz="1400" dirty="0" smtClean="0">
              <a:solidFill>
                <a:schemeClr val="tx1"/>
              </a:solidFill>
              <a:latin typeface="Bahnschrift SemiBold Condensed" panose="020B0502040204020203" pitchFamily="34" charset="0"/>
            </a:rPr>
            <a:t>Результаты осмотра ежедневно перед началом рабочей смены заносятся в Журнал здоровья.</a:t>
          </a:r>
          <a:endParaRPr lang="ru-RU" sz="1400" dirty="0">
            <a:solidFill>
              <a:schemeClr val="tx1"/>
            </a:solidFill>
            <a:latin typeface="Bahnschrift SemiBold Condensed" panose="020B0502040204020203" pitchFamily="34" charset="0"/>
          </a:endParaRPr>
        </a:p>
      </dgm:t>
    </dgm:pt>
    <dgm:pt modelId="{7270053C-52FD-4994-8F30-FDAB878E5014}" type="parTrans" cxnId="{3338057B-9561-476B-A537-7DEE9F2AC806}">
      <dgm:prSet/>
      <dgm:spPr/>
      <dgm:t>
        <a:bodyPr/>
        <a:lstStyle/>
        <a:p>
          <a:endParaRPr lang="ru-RU"/>
        </a:p>
      </dgm:t>
    </dgm:pt>
    <dgm:pt modelId="{7D6BD857-FB71-4B1D-9A97-FB7ADC6C4C71}" type="sibTrans" cxnId="{3338057B-9561-476B-A537-7DEE9F2AC806}">
      <dgm:prSet/>
      <dgm:spPr/>
      <dgm:t>
        <a:bodyPr/>
        <a:lstStyle/>
        <a:p>
          <a:endParaRPr lang="ru-RU"/>
        </a:p>
      </dgm:t>
    </dgm:pt>
    <dgm:pt modelId="{1B402393-E4B7-40C0-AF46-C053D32545B3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  <a:latin typeface="Bahnschrift SemiBold Condensed" panose="020B0502040204020203" pitchFamily="34" charset="0"/>
            </a:rPr>
            <a:t>Лица с кишечными инфекциями, гнойничковыми заболеваний кожи, воспалительными заболеваниями верхних дыхательных путей, ожогами или порезами незамедлительно отстраняются от работы. К работе могут быть допущены только после выздоровления, медицинского обследования и заключения врача.</a:t>
          </a:r>
          <a:endParaRPr lang="ru-RU" dirty="0">
            <a:solidFill>
              <a:schemeClr val="tx1"/>
            </a:solidFill>
            <a:latin typeface="Bahnschrift SemiBold Condensed" panose="020B0502040204020203" pitchFamily="34" charset="0"/>
          </a:endParaRPr>
        </a:p>
      </dgm:t>
    </dgm:pt>
    <dgm:pt modelId="{890B824F-590E-4313-8086-FE005F412BAB}" type="parTrans" cxnId="{A5518551-2B03-4C98-B70D-6675CCD5ED09}">
      <dgm:prSet/>
      <dgm:spPr/>
      <dgm:t>
        <a:bodyPr/>
        <a:lstStyle/>
        <a:p>
          <a:endParaRPr lang="ru-RU"/>
        </a:p>
      </dgm:t>
    </dgm:pt>
    <dgm:pt modelId="{B99BDA2F-3898-417B-AD96-2185B5279073}" type="sibTrans" cxnId="{A5518551-2B03-4C98-B70D-6675CCD5ED09}">
      <dgm:prSet/>
      <dgm:spPr/>
      <dgm:t>
        <a:bodyPr/>
        <a:lstStyle/>
        <a:p>
          <a:endParaRPr lang="ru-RU"/>
        </a:p>
      </dgm:t>
    </dgm:pt>
    <dgm:pt modelId="{4D04B4FB-89BC-4100-B1AC-45C1E3D87A47}" type="pres">
      <dgm:prSet presAssocID="{4C84BE7D-963C-4577-9F4D-AF440C93475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2094EAE-D6E9-4726-8512-27CBFBCCC85A}" type="pres">
      <dgm:prSet presAssocID="{6B463C9B-3F5C-4E9A-ADC3-DE19012B1DAB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34A2EC-87B0-4286-AFC3-157905025424}" type="pres">
      <dgm:prSet presAssocID="{704DEE17-5D35-4BC1-B93F-D665DEA388B5}" presName="sibTrans" presStyleLbl="sibTrans2D1" presStyleIdx="0" presStyleCnt="2"/>
      <dgm:spPr/>
      <dgm:t>
        <a:bodyPr/>
        <a:lstStyle/>
        <a:p>
          <a:endParaRPr lang="ru-RU"/>
        </a:p>
      </dgm:t>
    </dgm:pt>
    <dgm:pt modelId="{6EDE9B9D-EAC5-45E3-BFF9-08E5A26F56D8}" type="pres">
      <dgm:prSet presAssocID="{704DEE17-5D35-4BC1-B93F-D665DEA388B5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A565762D-A986-40FE-894E-99FA3F9FB4F5}" type="pres">
      <dgm:prSet presAssocID="{D51E6669-ADC7-4315-82A9-613B0F69EA5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42E43F-9006-409E-BA90-F14506A3BD5B}" type="pres">
      <dgm:prSet presAssocID="{7D6BD857-FB71-4B1D-9A97-FB7ADC6C4C71}" presName="sibTrans" presStyleLbl="sibTrans2D1" presStyleIdx="1" presStyleCnt="2"/>
      <dgm:spPr/>
      <dgm:t>
        <a:bodyPr/>
        <a:lstStyle/>
        <a:p>
          <a:endParaRPr lang="ru-RU"/>
        </a:p>
      </dgm:t>
    </dgm:pt>
    <dgm:pt modelId="{CC7FB68B-E76C-443B-B727-302AE57E5FBC}" type="pres">
      <dgm:prSet presAssocID="{7D6BD857-FB71-4B1D-9A97-FB7ADC6C4C71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79AC8096-09F8-44FB-BE28-3FBA53BCF4B1}" type="pres">
      <dgm:prSet presAssocID="{1B402393-E4B7-40C0-AF46-C053D32545B3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72891AB-7886-45A2-91A3-6D8D2001C512}" type="presOf" srcId="{7D6BD857-FB71-4B1D-9A97-FB7ADC6C4C71}" destId="{CC7FB68B-E76C-443B-B727-302AE57E5FBC}" srcOrd="1" destOrd="0" presId="urn:microsoft.com/office/officeart/2005/8/layout/process1"/>
    <dgm:cxn modelId="{777B0B0D-947E-4F49-A23C-E1631327D9D9}" type="presOf" srcId="{704DEE17-5D35-4BC1-B93F-D665DEA388B5}" destId="{6EDE9B9D-EAC5-45E3-BFF9-08E5A26F56D8}" srcOrd="1" destOrd="0" presId="urn:microsoft.com/office/officeart/2005/8/layout/process1"/>
    <dgm:cxn modelId="{0458BEF5-F8F4-42CA-BB77-BCCCD4D23311}" type="presOf" srcId="{704DEE17-5D35-4BC1-B93F-D665DEA388B5}" destId="{F734A2EC-87B0-4286-AFC3-157905025424}" srcOrd="0" destOrd="0" presId="urn:microsoft.com/office/officeart/2005/8/layout/process1"/>
    <dgm:cxn modelId="{A9423D40-D3AE-4C06-8002-43B44EB0C193}" type="presOf" srcId="{1B402393-E4B7-40C0-AF46-C053D32545B3}" destId="{79AC8096-09F8-44FB-BE28-3FBA53BCF4B1}" srcOrd="0" destOrd="0" presId="urn:microsoft.com/office/officeart/2005/8/layout/process1"/>
    <dgm:cxn modelId="{3338057B-9561-476B-A537-7DEE9F2AC806}" srcId="{4C84BE7D-963C-4577-9F4D-AF440C934759}" destId="{D51E6669-ADC7-4315-82A9-613B0F69EA50}" srcOrd="1" destOrd="0" parTransId="{7270053C-52FD-4994-8F30-FDAB878E5014}" sibTransId="{7D6BD857-FB71-4B1D-9A97-FB7ADC6C4C71}"/>
    <dgm:cxn modelId="{2542E4FB-2971-44CF-837F-15A643A42B5C}" srcId="{4C84BE7D-963C-4577-9F4D-AF440C934759}" destId="{6B463C9B-3F5C-4E9A-ADC3-DE19012B1DAB}" srcOrd="0" destOrd="0" parTransId="{DE0C16A4-BD39-4D38-B358-FB6188C42086}" sibTransId="{704DEE17-5D35-4BC1-B93F-D665DEA388B5}"/>
    <dgm:cxn modelId="{A5518551-2B03-4C98-B70D-6675CCD5ED09}" srcId="{4C84BE7D-963C-4577-9F4D-AF440C934759}" destId="{1B402393-E4B7-40C0-AF46-C053D32545B3}" srcOrd="2" destOrd="0" parTransId="{890B824F-590E-4313-8086-FE005F412BAB}" sibTransId="{B99BDA2F-3898-417B-AD96-2185B5279073}"/>
    <dgm:cxn modelId="{6218EA6C-A301-4FF7-8644-1961EB26B7AD}" type="presOf" srcId="{4C84BE7D-963C-4577-9F4D-AF440C934759}" destId="{4D04B4FB-89BC-4100-B1AC-45C1E3D87A47}" srcOrd="0" destOrd="0" presId="urn:microsoft.com/office/officeart/2005/8/layout/process1"/>
    <dgm:cxn modelId="{B320FCF6-3C70-4D6B-9BF4-7A125FCE58B1}" type="presOf" srcId="{D51E6669-ADC7-4315-82A9-613B0F69EA50}" destId="{A565762D-A986-40FE-894E-99FA3F9FB4F5}" srcOrd="0" destOrd="0" presId="urn:microsoft.com/office/officeart/2005/8/layout/process1"/>
    <dgm:cxn modelId="{74BA450E-BF4A-44B5-B5A1-98339B5E551D}" type="presOf" srcId="{6B463C9B-3F5C-4E9A-ADC3-DE19012B1DAB}" destId="{02094EAE-D6E9-4726-8512-27CBFBCCC85A}" srcOrd="0" destOrd="0" presId="urn:microsoft.com/office/officeart/2005/8/layout/process1"/>
    <dgm:cxn modelId="{D21426A7-AFD4-48BE-A5F6-5A940DF5DB63}" type="presOf" srcId="{7D6BD857-FB71-4B1D-9A97-FB7ADC6C4C71}" destId="{7A42E43F-9006-409E-BA90-F14506A3BD5B}" srcOrd="0" destOrd="0" presId="urn:microsoft.com/office/officeart/2005/8/layout/process1"/>
    <dgm:cxn modelId="{4BB1045D-B366-439F-9A8E-86DFD3B13211}" type="presParOf" srcId="{4D04B4FB-89BC-4100-B1AC-45C1E3D87A47}" destId="{02094EAE-D6E9-4726-8512-27CBFBCCC85A}" srcOrd="0" destOrd="0" presId="urn:microsoft.com/office/officeart/2005/8/layout/process1"/>
    <dgm:cxn modelId="{BF435254-2149-4421-B2AF-84B5938D911A}" type="presParOf" srcId="{4D04B4FB-89BC-4100-B1AC-45C1E3D87A47}" destId="{F734A2EC-87B0-4286-AFC3-157905025424}" srcOrd="1" destOrd="0" presId="urn:microsoft.com/office/officeart/2005/8/layout/process1"/>
    <dgm:cxn modelId="{411204C5-0B11-4C0E-85ED-E4A8346550E8}" type="presParOf" srcId="{F734A2EC-87B0-4286-AFC3-157905025424}" destId="{6EDE9B9D-EAC5-45E3-BFF9-08E5A26F56D8}" srcOrd="0" destOrd="0" presId="urn:microsoft.com/office/officeart/2005/8/layout/process1"/>
    <dgm:cxn modelId="{C107F1A2-C428-489C-A763-7F45C81FE3AE}" type="presParOf" srcId="{4D04B4FB-89BC-4100-B1AC-45C1E3D87A47}" destId="{A565762D-A986-40FE-894E-99FA3F9FB4F5}" srcOrd="2" destOrd="0" presId="urn:microsoft.com/office/officeart/2005/8/layout/process1"/>
    <dgm:cxn modelId="{40CAC19E-5DD8-4D15-9FF9-B0826BC35D88}" type="presParOf" srcId="{4D04B4FB-89BC-4100-B1AC-45C1E3D87A47}" destId="{7A42E43F-9006-409E-BA90-F14506A3BD5B}" srcOrd="3" destOrd="0" presId="urn:microsoft.com/office/officeart/2005/8/layout/process1"/>
    <dgm:cxn modelId="{B77E5931-DA83-4A7B-84B0-4454EA672C31}" type="presParOf" srcId="{7A42E43F-9006-409E-BA90-F14506A3BD5B}" destId="{CC7FB68B-E76C-443B-B727-302AE57E5FBC}" srcOrd="0" destOrd="0" presId="urn:microsoft.com/office/officeart/2005/8/layout/process1"/>
    <dgm:cxn modelId="{6F265488-F425-4B7F-A814-D9B8EBFE3FBF}" type="presParOf" srcId="{4D04B4FB-89BC-4100-B1AC-45C1E3D87A47}" destId="{79AC8096-09F8-44FB-BE28-3FBA53BCF4B1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1D6745C-B362-4A2E-B1EE-EF7A89A0C5C2}" type="doc">
      <dgm:prSet loTypeId="urn:microsoft.com/office/officeart/2005/8/layout/vProcess5" loCatId="process" qsTypeId="urn:microsoft.com/office/officeart/2005/8/quickstyle/simple2" qsCatId="simple" csTypeId="urn:microsoft.com/office/officeart/2005/8/colors/accent2_4" csCatId="accent2" phldr="1"/>
      <dgm:spPr/>
      <dgm:t>
        <a:bodyPr/>
        <a:lstStyle/>
        <a:p>
          <a:endParaRPr lang="ru-RU"/>
        </a:p>
      </dgm:t>
    </dgm:pt>
    <dgm:pt modelId="{6B5B088C-669E-4751-B862-100970E833D3}">
      <dgm:prSet custT="1"/>
      <dgm:spPr/>
      <dgm:t>
        <a:bodyPr/>
        <a:lstStyle/>
        <a:p>
          <a:pPr rtl="0"/>
          <a:r>
            <a:rPr lang="ru-RU" sz="1400" smtClean="0">
              <a:latin typeface="Bahnschrift SemiBold Condensed" panose="020B0502040204020203" pitchFamily="34" charset="0"/>
            </a:rPr>
            <a:t>Соблюдение правил личной гигиены на предприятиях общественного питания имеет большое эпидемиологическое значение.</a:t>
          </a:r>
          <a:endParaRPr lang="ru-RU" sz="1400" dirty="0">
            <a:latin typeface="Bahnschrift SemiBold Condensed" panose="020B0502040204020203" pitchFamily="34" charset="0"/>
          </a:endParaRPr>
        </a:p>
      </dgm:t>
    </dgm:pt>
    <dgm:pt modelId="{66D134F0-9724-43AC-8EC5-43F2EF1869B1}" type="parTrans" cxnId="{F8996593-F2AC-411C-AB7E-696FE0FE990C}">
      <dgm:prSet/>
      <dgm:spPr/>
      <dgm:t>
        <a:bodyPr/>
        <a:lstStyle/>
        <a:p>
          <a:endParaRPr lang="ru-RU"/>
        </a:p>
      </dgm:t>
    </dgm:pt>
    <dgm:pt modelId="{288B8905-88BE-4C6E-A447-646C8E5FA323}" type="sibTrans" cxnId="{F8996593-F2AC-411C-AB7E-696FE0FE990C}">
      <dgm:prSet/>
      <dgm:spPr/>
      <dgm:t>
        <a:bodyPr/>
        <a:lstStyle/>
        <a:p>
          <a:endParaRPr lang="ru-RU"/>
        </a:p>
      </dgm:t>
    </dgm:pt>
    <dgm:pt modelId="{7E3782C9-4E89-410B-A3B2-F1D61F64F57F}">
      <dgm:prSet custT="1"/>
      <dgm:spPr/>
      <dgm:t>
        <a:bodyPr/>
        <a:lstStyle/>
        <a:p>
          <a:pPr rtl="0"/>
          <a:r>
            <a:rPr lang="ru-RU" sz="1400" smtClean="0">
              <a:latin typeface="Bahnschrift SemiBold Condensed" panose="020B0502040204020203" pitchFamily="34" charset="0"/>
            </a:rPr>
            <a:t>Личная гигиена — это ряд санитарных правил, которые должны строго соблюдать все сотрудники. Данные правила предусматривают ряд гигиенических требований к содержанию тела, рук и полости рта работника, к санитарной одежде, к режиму предприятия и медицинскому освидетельствованию работников.</a:t>
          </a:r>
          <a:endParaRPr lang="ru-RU" sz="1400" dirty="0">
            <a:latin typeface="Bahnschrift SemiBold Condensed" panose="020B0502040204020203" pitchFamily="34" charset="0"/>
          </a:endParaRPr>
        </a:p>
      </dgm:t>
    </dgm:pt>
    <dgm:pt modelId="{BD557BB5-5AEE-4D45-AE90-91543761DCFB}" type="parTrans" cxnId="{8ADC723C-F96C-4067-8C8F-EF8B4C81442C}">
      <dgm:prSet/>
      <dgm:spPr/>
      <dgm:t>
        <a:bodyPr/>
        <a:lstStyle/>
        <a:p>
          <a:endParaRPr lang="ru-RU"/>
        </a:p>
      </dgm:t>
    </dgm:pt>
    <dgm:pt modelId="{E6898FDC-316E-4883-A240-1D455D3C110B}" type="sibTrans" cxnId="{8ADC723C-F96C-4067-8C8F-EF8B4C81442C}">
      <dgm:prSet/>
      <dgm:spPr/>
      <dgm:t>
        <a:bodyPr/>
        <a:lstStyle/>
        <a:p>
          <a:endParaRPr lang="ru-RU"/>
        </a:p>
      </dgm:t>
    </dgm:pt>
    <dgm:pt modelId="{38EEEFAB-612C-4222-8906-CBBF34CB2F1A}">
      <dgm:prSet custT="1"/>
      <dgm:spPr/>
      <dgm:t>
        <a:bodyPr/>
        <a:lstStyle/>
        <a:p>
          <a:pPr rtl="0"/>
          <a:r>
            <a:rPr lang="ru-RU" sz="1400" smtClean="0">
              <a:latin typeface="Bahnschrift SemiBold Condensed" panose="020B0502040204020203" pitchFamily="34" charset="0"/>
            </a:rPr>
            <a:t>Несоблюдение правил личной гигиены может привести к заражению пищевых продуктов патогенными микробами, вызвать вспышки инфекционных заболеваний и токсикоинфекций, в том числе сальмонеллеза.</a:t>
          </a:r>
          <a:endParaRPr lang="ru-RU" sz="1400" dirty="0">
            <a:latin typeface="Bahnschrift SemiBold Condensed" panose="020B0502040204020203" pitchFamily="34" charset="0"/>
          </a:endParaRPr>
        </a:p>
      </dgm:t>
    </dgm:pt>
    <dgm:pt modelId="{CA57BCEA-0B77-471D-B5AA-2B1C49555B0B}" type="parTrans" cxnId="{241D4B6A-985C-4AF8-B226-2E04CC2753FD}">
      <dgm:prSet/>
      <dgm:spPr/>
      <dgm:t>
        <a:bodyPr/>
        <a:lstStyle/>
        <a:p>
          <a:endParaRPr lang="ru-RU"/>
        </a:p>
      </dgm:t>
    </dgm:pt>
    <dgm:pt modelId="{838E21DF-F1C8-4634-B376-9FBD4BDBD89D}" type="sibTrans" cxnId="{241D4B6A-985C-4AF8-B226-2E04CC2753FD}">
      <dgm:prSet/>
      <dgm:spPr/>
      <dgm:t>
        <a:bodyPr/>
        <a:lstStyle/>
        <a:p>
          <a:endParaRPr lang="ru-RU"/>
        </a:p>
      </dgm:t>
    </dgm:pt>
    <dgm:pt modelId="{A78B260E-52C9-4E70-9326-63AE59A0A96D}" type="pres">
      <dgm:prSet presAssocID="{A1D6745C-B362-4A2E-B1EE-EF7A89A0C5C2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05E38D3-1B78-43FE-B0E5-76FD3E1AE440}" type="pres">
      <dgm:prSet presAssocID="{A1D6745C-B362-4A2E-B1EE-EF7A89A0C5C2}" presName="dummyMaxCanvas" presStyleCnt="0">
        <dgm:presLayoutVars/>
      </dgm:prSet>
      <dgm:spPr/>
    </dgm:pt>
    <dgm:pt modelId="{AE8038DF-4D6C-4870-A277-BCDED40E3795}" type="pres">
      <dgm:prSet presAssocID="{A1D6745C-B362-4A2E-B1EE-EF7A89A0C5C2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6B2B11-6585-4CF3-9248-4EC09F976C4E}" type="pres">
      <dgm:prSet presAssocID="{A1D6745C-B362-4A2E-B1EE-EF7A89A0C5C2}" presName="ThreeNodes_2" presStyleLbl="node1" presStyleIdx="1" presStyleCnt="3" custScaleX="100289" custScaleY="1194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7B29B4-60E9-40A5-80EF-F5D3165CE7DD}" type="pres">
      <dgm:prSet presAssocID="{A1D6745C-B362-4A2E-B1EE-EF7A89A0C5C2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618A1C-5933-4C4C-B1BF-0DC540D31B31}" type="pres">
      <dgm:prSet presAssocID="{A1D6745C-B362-4A2E-B1EE-EF7A89A0C5C2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CAEC3F-A3F7-4CB5-9752-A84029830871}" type="pres">
      <dgm:prSet presAssocID="{A1D6745C-B362-4A2E-B1EE-EF7A89A0C5C2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3DDFD8-850E-4F79-ABA6-09BFDFD1CEC8}" type="pres">
      <dgm:prSet presAssocID="{A1D6745C-B362-4A2E-B1EE-EF7A89A0C5C2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47EDAC-89E3-43D8-9C3A-F56DC7EB4BF7}" type="pres">
      <dgm:prSet presAssocID="{A1D6745C-B362-4A2E-B1EE-EF7A89A0C5C2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2E18A9-1E18-4AE9-BDF5-1220AE24857C}" type="pres">
      <dgm:prSet presAssocID="{A1D6745C-B362-4A2E-B1EE-EF7A89A0C5C2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605560F-327A-4658-B613-89AC991001FC}" type="presOf" srcId="{38EEEFAB-612C-4222-8906-CBBF34CB2F1A}" destId="{397B29B4-60E9-40A5-80EF-F5D3165CE7DD}" srcOrd="0" destOrd="0" presId="urn:microsoft.com/office/officeart/2005/8/layout/vProcess5"/>
    <dgm:cxn modelId="{DC940D7A-C902-47CE-8AD8-D062A4E71984}" type="presOf" srcId="{6B5B088C-669E-4751-B862-100970E833D3}" destId="{AE8038DF-4D6C-4870-A277-BCDED40E3795}" srcOrd="0" destOrd="0" presId="urn:microsoft.com/office/officeart/2005/8/layout/vProcess5"/>
    <dgm:cxn modelId="{3D0FACC0-FF25-4AF4-8C4F-6B497BE7DF65}" type="presOf" srcId="{A1D6745C-B362-4A2E-B1EE-EF7A89A0C5C2}" destId="{A78B260E-52C9-4E70-9326-63AE59A0A96D}" srcOrd="0" destOrd="0" presId="urn:microsoft.com/office/officeart/2005/8/layout/vProcess5"/>
    <dgm:cxn modelId="{430004DF-A789-4F88-8B10-5283F1949574}" type="presOf" srcId="{7E3782C9-4E89-410B-A3B2-F1D61F64F57F}" destId="{1E47EDAC-89E3-43D8-9C3A-F56DC7EB4BF7}" srcOrd="1" destOrd="0" presId="urn:microsoft.com/office/officeart/2005/8/layout/vProcess5"/>
    <dgm:cxn modelId="{C66739EC-9016-4BDA-B4AD-41A4990693AB}" type="presOf" srcId="{7E3782C9-4E89-410B-A3B2-F1D61F64F57F}" destId="{D26B2B11-6585-4CF3-9248-4EC09F976C4E}" srcOrd="0" destOrd="0" presId="urn:microsoft.com/office/officeart/2005/8/layout/vProcess5"/>
    <dgm:cxn modelId="{C7C64009-9212-458B-A8B0-1A9D7F8FB4C9}" type="presOf" srcId="{E6898FDC-316E-4883-A240-1D455D3C110B}" destId="{21CAEC3F-A3F7-4CB5-9752-A84029830871}" srcOrd="0" destOrd="0" presId="urn:microsoft.com/office/officeart/2005/8/layout/vProcess5"/>
    <dgm:cxn modelId="{A4EF0B16-8DD6-4149-B99C-554789978A42}" type="presOf" srcId="{288B8905-88BE-4C6E-A447-646C8E5FA323}" destId="{FF618A1C-5933-4C4C-B1BF-0DC540D31B31}" srcOrd="0" destOrd="0" presId="urn:microsoft.com/office/officeart/2005/8/layout/vProcess5"/>
    <dgm:cxn modelId="{F8996593-F2AC-411C-AB7E-696FE0FE990C}" srcId="{A1D6745C-B362-4A2E-B1EE-EF7A89A0C5C2}" destId="{6B5B088C-669E-4751-B862-100970E833D3}" srcOrd="0" destOrd="0" parTransId="{66D134F0-9724-43AC-8EC5-43F2EF1869B1}" sibTransId="{288B8905-88BE-4C6E-A447-646C8E5FA323}"/>
    <dgm:cxn modelId="{8ADC723C-F96C-4067-8C8F-EF8B4C81442C}" srcId="{A1D6745C-B362-4A2E-B1EE-EF7A89A0C5C2}" destId="{7E3782C9-4E89-410B-A3B2-F1D61F64F57F}" srcOrd="1" destOrd="0" parTransId="{BD557BB5-5AEE-4D45-AE90-91543761DCFB}" sibTransId="{E6898FDC-316E-4883-A240-1D455D3C110B}"/>
    <dgm:cxn modelId="{EC2C3CEC-8E93-46E3-A9F4-B71EFC9D1E1E}" type="presOf" srcId="{38EEEFAB-612C-4222-8906-CBBF34CB2F1A}" destId="{672E18A9-1E18-4AE9-BDF5-1220AE24857C}" srcOrd="1" destOrd="0" presId="urn:microsoft.com/office/officeart/2005/8/layout/vProcess5"/>
    <dgm:cxn modelId="{25E83D2E-A47B-4190-900D-46AA5DE93CE0}" type="presOf" srcId="{6B5B088C-669E-4751-B862-100970E833D3}" destId="{9E3DDFD8-850E-4F79-ABA6-09BFDFD1CEC8}" srcOrd="1" destOrd="0" presId="urn:microsoft.com/office/officeart/2005/8/layout/vProcess5"/>
    <dgm:cxn modelId="{241D4B6A-985C-4AF8-B226-2E04CC2753FD}" srcId="{A1D6745C-B362-4A2E-B1EE-EF7A89A0C5C2}" destId="{38EEEFAB-612C-4222-8906-CBBF34CB2F1A}" srcOrd="2" destOrd="0" parTransId="{CA57BCEA-0B77-471D-B5AA-2B1C49555B0B}" sibTransId="{838E21DF-F1C8-4634-B376-9FBD4BDBD89D}"/>
    <dgm:cxn modelId="{4219483E-BD8F-4008-BA42-73F491BC2C2D}" type="presParOf" srcId="{A78B260E-52C9-4E70-9326-63AE59A0A96D}" destId="{205E38D3-1B78-43FE-B0E5-76FD3E1AE440}" srcOrd="0" destOrd="0" presId="urn:microsoft.com/office/officeart/2005/8/layout/vProcess5"/>
    <dgm:cxn modelId="{6DECFC8F-7995-451E-935B-34FCC48309F5}" type="presParOf" srcId="{A78B260E-52C9-4E70-9326-63AE59A0A96D}" destId="{AE8038DF-4D6C-4870-A277-BCDED40E3795}" srcOrd="1" destOrd="0" presId="urn:microsoft.com/office/officeart/2005/8/layout/vProcess5"/>
    <dgm:cxn modelId="{DBF3AE07-AD94-4F69-9FB7-F986BE554BF5}" type="presParOf" srcId="{A78B260E-52C9-4E70-9326-63AE59A0A96D}" destId="{D26B2B11-6585-4CF3-9248-4EC09F976C4E}" srcOrd="2" destOrd="0" presId="urn:microsoft.com/office/officeart/2005/8/layout/vProcess5"/>
    <dgm:cxn modelId="{8BA175C7-1E5F-4AC7-9984-49EDD4F60D5B}" type="presParOf" srcId="{A78B260E-52C9-4E70-9326-63AE59A0A96D}" destId="{397B29B4-60E9-40A5-80EF-F5D3165CE7DD}" srcOrd="3" destOrd="0" presId="urn:microsoft.com/office/officeart/2005/8/layout/vProcess5"/>
    <dgm:cxn modelId="{3A969232-E289-4AD8-AEA1-B83CF4198AD6}" type="presParOf" srcId="{A78B260E-52C9-4E70-9326-63AE59A0A96D}" destId="{FF618A1C-5933-4C4C-B1BF-0DC540D31B31}" srcOrd="4" destOrd="0" presId="urn:microsoft.com/office/officeart/2005/8/layout/vProcess5"/>
    <dgm:cxn modelId="{A815FB0F-C4FF-4547-9FBA-50D0301ECE3E}" type="presParOf" srcId="{A78B260E-52C9-4E70-9326-63AE59A0A96D}" destId="{21CAEC3F-A3F7-4CB5-9752-A84029830871}" srcOrd="5" destOrd="0" presId="urn:microsoft.com/office/officeart/2005/8/layout/vProcess5"/>
    <dgm:cxn modelId="{4A3CB809-1726-40DF-A239-50EB9EE877EE}" type="presParOf" srcId="{A78B260E-52C9-4E70-9326-63AE59A0A96D}" destId="{9E3DDFD8-850E-4F79-ABA6-09BFDFD1CEC8}" srcOrd="6" destOrd="0" presId="urn:microsoft.com/office/officeart/2005/8/layout/vProcess5"/>
    <dgm:cxn modelId="{392E1F74-8C6D-47CB-96F3-50A3C3E18FB9}" type="presParOf" srcId="{A78B260E-52C9-4E70-9326-63AE59A0A96D}" destId="{1E47EDAC-89E3-43D8-9C3A-F56DC7EB4BF7}" srcOrd="7" destOrd="0" presId="urn:microsoft.com/office/officeart/2005/8/layout/vProcess5"/>
    <dgm:cxn modelId="{0132E0E2-83FB-4760-8ADE-D4749846D043}" type="presParOf" srcId="{A78B260E-52C9-4E70-9326-63AE59A0A96D}" destId="{672E18A9-1E18-4AE9-BDF5-1220AE24857C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8AAB1ED-52FB-46AC-861D-D025F337BBB6}" type="doc">
      <dgm:prSet loTypeId="urn:microsoft.com/office/officeart/2005/8/layout/venn1" loCatId="relationship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26FCA5E7-85AB-4BC2-8C3D-3E30592EBC0D}">
      <dgm:prSet custT="1"/>
      <dgm:spPr/>
      <dgm:t>
        <a:bodyPr/>
        <a:lstStyle/>
        <a:p>
          <a:pPr rtl="0"/>
          <a:r>
            <a:rPr lang="ru-RU" sz="1600" dirty="0" smtClean="0">
              <a:latin typeface="Bahnschrift SemiBold Condensed" panose="020B0502040204020203" pitchFamily="34" charset="0"/>
            </a:rPr>
            <a:t>Руководители предприятий обязаны обеспечить:</a:t>
          </a:r>
          <a:endParaRPr lang="ru-RU" sz="1600" dirty="0">
            <a:latin typeface="Bahnschrift SemiBold Condensed" panose="020B0502040204020203" pitchFamily="34" charset="0"/>
          </a:endParaRPr>
        </a:p>
      </dgm:t>
    </dgm:pt>
    <dgm:pt modelId="{D9CC4196-D40C-4513-BAC2-700FA34E835B}" type="parTrans" cxnId="{0F2EE12D-5BE7-4206-BB14-1D9CD8FC1303}">
      <dgm:prSet/>
      <dgm:spPr/>
      <dgm:t>
        <a:bodyPr/>
        <a:lstStyle/>
        <a:p>
          <a:endParaRPr lang="ru-RU"/>
        </a:p>
      </dgm:t>
    </dgm:pt>
    <dgm:pt modelId="{24B42486-B474-4CA0-82D6-C4F0B6B93AC7}" type="sibTrans" cxnId="{0F2EE12D-5BE7-4206-BB14-1D9CD8FC1303}">
      <dgm:prSet/>
      <dgm:spPr/>
      <dgm:t>
        <a:bodyPr/>
        <a:lstStyle/>
        <a:p>
          <a:endParaRPr lang="ru-RU"/>
        </a:p>
      </dgm:t>
    </dgm:pt>
    <dgm:pt modelId="{E93ED776-6856-4267-8B86-8545E1C8C939}">
      <dgm:prSet custT="1"/>
      <dgm:spPr/>
      <dgm:t>
        <a:bodyPr/>
        <a:lstStyle/>
        <a:p>
          <a:pPr rtl="0"/>
          <a:r>
            <a:rPr lang="ru-RU" sz="1200" dirty="0" smtClean="0">
              <a:latin typeface="Bahnschrift SemiBold Condensed" panose="020B0502040204020203" pitchFamily="34" charset="0"/>
            </a:rPr>
            <a:t>-необходимые условия для соблюдения санитарных правил и норм при обработке сырья, приготовлении изделий с целью выпуска продукции, безопасной для здоровья людей;</a:t>
          </a:r>
          <a:endParaRPr lang="ru-RU" sz="1200" dirty="0">
            <a:latin typeface="Bahnschrift SemiBold Condensed" panose="020B0502040204020203" pitchFamily="34" charset="0"/>
          </a:endParaRPr>
        </a:p>
      </dgm:t>
    </dgm:pt>
    <dgm:pt modelId="{52510E4C-E2C1-463E-B1A8-61C14D267927}" type="parTrans" cxnId="{02B277B6-267E-4351-BB63-BDA4D6DBA2A1}">
      <dgm:prSet/>
      <dgm:spPr/>
      <dgm:t>
        <a:bodyPr/>
        <a:lstStyle/>
        <a:p>
          <a:endParaRPr lang="ru-RU"/>
        </a:p>
      </dgm:t>
    </dgm:pt>
    <dgm:pt modelId="{335A53A1-EE75-4B0F-83C5-BF893B026AE9}" type="sibTrans" cxnId="{02B277B6-267E-4351-BB63-BDA4D6DBA2A1}">
      <dgm:prSet/>
      <dgm:spPr/>
      <dgm:t>
        <a:bodyPr/>
        <a:lstStyle/>
        <a:p>
          <a:endParaRPr lang="ru-RU"/>
        </a:p>
      </dgm:t>
    </dgm:pt>
    <dgm:pt modelId="{6DFED13B-2F4B-4FDB-B6D0-F1AAF282E8A4}">
      <dgm:prSet custT="1"/>
      <dgm:spPr/>
      <dgm:t>
        <a:bodyPr/>
        <a:lstStyle/>
        <a:p>
          <a:pPr rtl="0"/>
          <a:r>
            <a:rPr lang="ru-RU" sz="1200" dirty="0" smtClean="0">
              <a:latin typeface="Bahnschrift SemiBold Condensed" panose="020B0502040204020203" pitchFamily="34" charset="0"/>
            </a:rPr>
            <a:t>-наличие личных медицинских книжек у каждого работника с отметкой о прохождении периодических медицинских обследований;</a:t>
          </a:r>
          <a:endParaRPr lang="ru-RU" sz="1200" dirty="0">
            <a:latin typeface="Bahnschrift SemiBold Condensed" panose="020B0502040204020203" pitchFamily="34" charset="0"/>
          </a:endParaRPr>
        </a:p>
      </dgm:t>
    </dgm:pt>
    <dgm:pt modelId="{5F345001-CA2B-4471-A334-1762B8F6804B}" type="parTrans" cxnId="{114F0E8A-1465-421E-A6EA-658CF7A9A499}">
      <dgm:prSet/>
      <dgm:spPr/>
      <dgm:t>
        <a:bodyPr/>
        <a:lstStyle/>
        <a:p>
          <a:endParaRPr lang="ru-RU"/>
        </a:p>
      </dgm:t>
    </dgm:pt>
    <dgm:pt modelId="{7878797E-1BAE-4956-8ACC-4138C2DFA14C}" type="sibTrans" cxnId="{114F0E8A-1465-421E-A6EA-658CF7A9A499}">
      <dgm:prSet/>
      <dgm:spPr/>
      <dgm:t>
        <a:bodyPr/>
        <a:lstStyle/>
        <a:p>
          <a:endParaRPr lang="ru-RU"/>
        </a:p>
      </dgm:t>
    </dgm:pt>
    <dgm:pt modelId="{82C6124A-0FF7-4362-A33D-5F5818833C13}">
      <dgm:prSet custT="1"/>
      <dgm:spPr/>
      <dgm:t>
        <a:bodyPr/>
        <a:lstStyle/>
        <a:p>
          <a:pPr rtl="0"/>
          <a:r>
            <a:rPr lang="ru-RU" sz="1200" dirty="0" smtClean="0">
              <a:latin typeface="Bahnschrift SemiBold Condensed" panose="020B0502040204020203" pitchFamily="34" charset="0"/>
            </a:rPr>
            <a:t>-проведение занятий по изучению санитарных правил с поступающими на работу, а также ежегодной проверки санитарно-гигиенических знаний персонала;</a:t>
          </a:r>
          <a:endParaRPr lang="ru-RU" sz="1200" dirty="0">
            <a:latin typeface="Bahnschrift SemiBold Condensed" panose="020B0502040204020203" pitchFamily="34" charset="0"/>
          </a:endParaRPr>
        </a:p>
      </dgm:t>
    </dgm:pt>
    <dgm:pt modelId="{2FE874C5-31D1-454E-A3DF-B5E43951A85B}" type="parTrans" cxnId="{21593A6B-B0C5-4799-8CCB-BC5D628E126C}">
      <dgm:prSet/>
      <dgm:spPr/>
      <dgm:t>
        <a:bodyPr/>
        <a:lstStyle/>
        <a:p>
          <a:endParaRPr lang="ru-RU"/>
        </a:p>
      </dgm:t>
    </dgm:pt>
    <dgm:pt modelId="{7918E5CD-2E67-4D0A-BE73-546BE0EF8455}" type="sibTrans" cxnId="{21593A6B-B0C5-4799-8CCB-BC5D628E126C}">
      <dgm:prSet/>
      <dgm:spPr/>
      <dgm:t>
        <a:bodyPr/>
        <a:lstStyle/>
        <a:p>
          <a:endParaRPr lang="ru-RU"/>
        </a:p>
      </dgm:t>
    </dgm:pt>
    <dgm:pt modelId="{A3E3E674-E878-4654-B33F-3F0A5C8F45AC}">
      <dgm:prSet custT="1"/>
      <dgm:spPr/>
      <dgm:t>
        <a:bodyPr/>
        <a:lstStyle/>
        <a:p>
          <a:pPr rtl="0"/>
          <a:r>
            <a:rPr lang="ru-RU" sz="1200" dirty="0" smtClean="0">
              <a:latin typeface="Bahnschrift SemiBold Condensed" panose="020B0502040204020203" pitchFamily="34" charset="0"/>
            </a:rPr>
            <a:t>-наличие санитарной и форменной одежды в соответствии с действующими нормами, ее регулярную централизованную стирку и починку;</a:t>
          </a:r>
          <a:endParaRPr lang="ru-RU" sz="1200" dirty="0">
            <a:latin typeface="Bahnschrift SemiBold Condensed" panose="020B0502040204020203" pitchFamily="34" charset="0"/>
          </a:endParaRPr>
        </a:p>
      </dgm:t>
    </dgm:pt>
    <dgm:pt modelId="{FCBD95AF-8968-4F96-81F5-C5869495339B}" type="parTrans" cxnId="{068CE261-BE2D-447A-AC62-EC51DCAF9950}">
      <dgm:prSet/>
      <dgm:spPr/>
      <dgm:t>
        <a:bodyPr/>
        <a:lstStyle/>
        <a:p>
          <a:endParaRPr lang="ru-RU"/>
        </a:p>
      </dgm:t>
    </dgm:pt>
    <dgm:pt modelId="{3CF23DBD-EE97-4BED-8360-901A3F3CD19E}" type="sibTrans" cxnId="{068CE261-BE2D-447A-AC62-EC51DCAF9950}">
      <dgm:prSet/>
      <dgm:spPr/>
      <dgm:t>
        <a:bodyPr/>
        <a:lstStyle/>
        <a:p>
          <a:endParaRPr lang="ru-RU"/>
        </a:p>
      </dgm:t>
    </dgm:pt>
    <dgm:pt modelId="{D6690ED1-72A2-45B3-ACD5-760F5A1566F7}">
      <dgm:prSet custT="1"/>
      <dgm:spPr/>
      <dgm:t>
        <a:bodyPr/>
        <a:lstStyle/>
        <a:p>
          <a:pPr rtl="0"/>
          <a:r>
            <a:rPr lang="ru-RU" sz="1200" dirty="0" smtClean="0">
              <a:latin typeface="Bahnschrift SemiBold Condensed" panose="020B0502040204020203" pitchFamily="34" charset="0"/>
            </a:rPr>
            <a:t>-наличие достаточного количества производственного инвентаря и других предметов материально-технического оснащения;</a:t>
          </a:r>
          <a:endParaRPr lang="ru-RU" sz="1200" dirty="0">
            <a:latin typeface="Bahnschrift SemiBold Condensed" panose="020B0502040204020203" pitchFamily="34" charset="0"/>
          </a:endParaRPr>
        </a:p>
      </dgm:t>
    </dgm:pt>
    <dgm:pt modelId="{1EC09883-E33A-4296-8317-1F419AB44226}" type="parTrans" cxnId="{B974D120-B93A-48B2-974F-215114A75D4E}">
      <dgm:prSet/>
      <dgm:spPr/>
      <dgm:t>
        <a:bodyPr/>
        <a:lstStyle/>
        <a:p>
          <a:endParaRPr lang="ru-RU"/>
        </a:p>
      </dgm:t>
    </dgm:pt>
    <dgm:pt modelId="{B2E98F04-DC62-4CB0-B011-A1903A561377}" type="sibTrans" cxnId="{B974D120-B93A-48B2-974F-215114A75D4E}">
      <dgm:prSet/>
      <dgm:spPr/>
      <dgm:t>
        <a:bodyPr/>
        <a:lstStyle/>
        <a:p>
          <a:endParaRPr lang="ru-RU"/>
        </a:p>
      </dgm:t>
    </dgm:pt>
    <dgm:pt modelId="{9F2C6E0B-447F-46C5-86F6-00D74D5CB5E0}">
      <dgm:prSet custT="1"/>
      <dgm:spPr/>
      <dgm:t>
        <a:bodyPr/>
        <a:lstStyle/>
        <a:p>
          <a:pPr rtl="0"/>
          <a:r>
            <a:rPr lang="ru-RU" sz="1200" dirty="0" smtClean="0">
              <a:latin typeface="Bahnschrift SemiBold Condensed" panose="020B0502040204020203" pitchFamily="34" charset="0"/>
            </a:rPr>
            <a:t>-проведение мероприятий по дезинсекции и дератизации согласно договору с лицензированными учреждениями по оказанию услуг по дезинфекции, дезинсекции и дератизации;</a:t>
          </a:r>
          <a:endParaRPr lang="ru-RU" sz="1200" dirty="0">
            <a:latin typeface="Bahnschrift SemiBold Condensed" panose="020B0502040204020203" pitchFamily="34" charset="0"/>
          </a:endParaRPr>
        </a:p>
      </dgm:t>
    </dgm:pt>
    <dgm:pt modelId="{E3541AC4-07EA-4D25-A7F0-A76AE014DA01}" type="parTrans" cxnId="{CD9C1B91-5E2D-4F0B-8356-591D6DE1AC74}">
      <dgm:prSet/>
      <dgm:spPr/>
      <dgm:t>
        <a:bodyPr/>
        <a:lstStyle/>
        <a:p>
          <a:endParaRPr lang="ru-RU"/>
        </a:p>
      </dgm:t>
    </dgm:pt>
    <dgm:pt modelId="{0B126825-473E-4A00-B7DE-8649D85B3BB2}" type="sibTrans" cxnId="{CD9C1B91-5E2D-4F0B-8356-591D6DE1AC74}">
      <dgm:prSet/>
      <dgm:spPr/>
      <dgm:t>
        <a:bodyPr/>
        <a:lstStyle/>
        <a:p>
          <a:endParaRPr lang="ru-RU"/>
        </a:p>
      </dgm:t>
    </dgm:pt>
    <dgm:pt modelId="{820D23C4-6F70-4FDA-8A95-FB7144A4B03F}">
      <dgm:prSet/>
      <dgm:spPr/>
      <dgm:t>
        <a:bodyPr/>
        <a:lstStyle/>
        <a:p>
          <a:endParaRPr lang="ru-RU"/>
        </a:p>
      </dgm:t>
    </dgm:pt>
    <dgm:pt modelId="{85DB4F30-BFDA-4EB9-9E74-B57C1DBAB6A5}" type="parTrans" cxnId="{993B1350-1829-436E-ACB2-F63E105943C0}">
      <dgm:prSet/>
      <dgm:spPr/>
      <dgm:t>
        <a:bodyPr/>
        <a:lstStyle/>
        <a:p>
          <a:endParaRPr lang="ru-RU"/>
        </a:p>
      </dgm:t>
    </dgm:pt>
    <dgm:pt modelId="{F3F83EFB-5F58-4BC6-9005-0C1F685D951B}" type="sibTrans" cxnId="{993B1350-1829-436E-ACB2-F63E105943C0}">
      <dgm:prSet/>
      <dgm:spPr/>
      <dgm:t>
        <a:bodyPr/>
        <a:lstStyle/>
        <a:p>
          <a:endParaRPr lang="ru-RU"/>
        </a:p>
      </dgm:t>
    </dgm:pt>
    <dgm:pt modelId="{CDCAE5D4-9846-4AFD-BE6C-8737B3480853}" type="pres">
      <dgm:prSet presAssocID="{F8AAB1ED-52FB-46AC-861D-D025F337BBB6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675BE0D-A292-439E-A1C0-C1BE39A00322}" type="pres">
      <dgm:prSet presAssocID="{26FCA5E7-85AB-4BC2-8C3D-3E30592EBC0D}" presName="circ1" presStyleLbl="vennNode1" presStyleIdx="0" presStyleCnt="7"/>
      <dgm:spPr/>
    </dgm:pt>
    <dgm:pt modelId="{F7FC557A-4DFA-4848-8ED1-F6B95BB501DF}" type="pres">
      <dgm:prSet presAssocID="{26FCA5E7-85AB-4BC2-8C3D-3E30592EBC0D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CB60B4-04A6-459E-967C-52320F6EB90C}" type="pres">
      <dgm:prSet presAssocID="{E93ED776-6856-4267-8B86-8545E1C8C939}" presName="circ2" presStyleLbl="vennNode1" presStyleIdx="1" presStyleCnt="7"/>
      <dgm:spPr/>
    </dgm:pt>
    <dgm:pt modelId="{856C4690-8C38-42FA-A438-030146DA3152}" type="pres">
      <dgm:prSet presAssocID="{E93ED776-6856-4267-8B86-8545E1C8C939}" presName="circ2Tx" presStyleLbl="revTx" presStyleIdx="0" presStyleCnt="0" custScaleX="123588" custScaleY="113811" custLinFactNeighborX="2376" custLinFactNeighborY="-1854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8DBAA5-FE78-4394-8A84-B65C2D401408}" type="pres">
      <dgm:prSet presAssocID="{6DFED13B-2F4B-4FDB-B6D0-F1AAF282E8A4}" presName="circ3" presStyleLbl="vennNode1" presStyleIdx="2" presStyleCnt="7"/>
      <dgm:spPr/>
    </dgm:pt>
    <dgm:pt modelId="{EEDC0F0A-E202-4702-9FD6-0FD8ABD7004A}" type="pres">
      <dgm:prSet presAssocID="{6DFED13B-2F4B-4FDB-B6D0-F1AAF282E8A4}" presName="circ3Tx" presStyleLbl="revTx" presStyleIdx="0" presStyleCnt="0" custScaleX="136741" custScaleY="112930" custLinFactNeighborX="7862" custLinFactNeighborY="-1367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514F03-7053-458F-A543-FDCBAEDEF02D}" type="pres">
      <dgm:prSet presAssocID="{82C6124A-0FF7-4362-A33D-5F5818833C13}" presName="circ4" presStyleLbl="vennNode1" presStyleIdx="3" presStyleCnt="7"/>
      <dgm:spPr/>
    </dgm:pt>
    <dgm:pt modelId="{1B23DCDA-4D0C-417E-A210-A3BB80B9FDA6}" type="pres">
      <dgm:prSet presAssocID="{82C6124A-0FF7-4362-A33D-5F5818833C13}" presName="circ4Tx" presStyleLbl="revTx" presStyleIdx="0" presStyleCnt="0" custScaleX="163413" custScaleY="1059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CB4884-C48A-4A52-8CE6-90AAC5AB5B68}" type="pres">
      <dgm:prSet presAssocID="{A3E3E674-E878-4654-B33F-3F0A5C8F45AC}" presName="circ5" presStyleLbl="vennNode1" presStyleIdx="4" presStyleCnt="7"/>
      <dgm:spPr/>
    </dgm:pt>
    <dgm:pt modelId="{E3E0A23C-177B-4BEF-887D-1CC84C1A3959}" type="pres">
      <dgm:prSet presAssocID="{A3E3E674-E878-4654-B33F-3F0A5C8F45AC}" presName="circ5Tx" presStyleLbl="revTx" presStyleIdx="0" presStyleCnt="0" custScaleX="147578" custScaleY="11199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DF4DC9-FBCC-4EDA-9EDE-652C659B49CD}" type="pres">
      <dgm:prSet presAssocID="{D6690ED1-72A2-45B3-ACD5-760F5A1566F7}" presName="circ6" presStyleLbl="vennNode1" presStyleIdx="5" presStyleCnt="7"/>
      <dgm:spPr/>
    </dgm:pt>
    <dgm:pt modelId="{0CFDE816-DD4C-4585-947A-C47B9A9CD556}" type="pres">
      <dgm:prSet presAssocID="{D6690ED1-72A2-45B3-ACD5-760F5A1566F7}" presName="circ6Tx" presStyleLbl="revTx" presStyleIdx="0" presStyleCnt="0" custScaleX="134621" custScaleY="12735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667785-32CF-444E-8896-EC930ABE9162}" type="pres">
      <dgm:prSet presAssocID="{9F2C6E0B-447F-46C5-86F6-00D74D5CB5E0}" presName="circ7" presStyleLbl="vennNode1" presStyleIdx="6" presStyleCnt="7"/>
      <dgm:spPr/>
    </dgm:pt>
    <dgm:pt modelId="{9469BA03-E901-4C9D-A168-6E2963B03EAB}" type="pres">
      <dgm:prSet presAssocID="{9F2C6E0B-447F-46C5-86F6-00D74D5CB5E0}" presName="circ7Tx" presStyleLbl="revTx" presStyleIdx="0" presStyleCnt="0" custScaleX="117473" custScaleY="137091" custLinFactNeighborX="-12043" custLinFactNeighborY="-2071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744C1E7-8D2F-4A0C-9F82-13CF5B466BB7}" type="presOf" srcId="{E93ED776-6856-4267-8B86-8545E1C8C939}" destId="{856C4690-8C38-42FA-A438-030146DA3152}" srcOrd="0" destOrd="0" presId="urn:microsoft.com/office/officeart/2005/8/layout/venn1"/>
    <dgm:cxn modelId="{F194D8B7-1B11-41AB-8BC0-DAE53F8A6067}" type="presOf" srcId="{F8AAB1ED-52FB-46AC-861D-D025F337BBB6}" destId="{CDCAE5D4-9846-4AFD-BE6C-8737B3480853}" srcOrd="0" destOrd="0" presId="urn:microsoft.com/office/officeart/2005/8/layout/venn1"/>
    <dgm:cxn modelId="{114F0E8A-1465-421E-A6EA-658CF7A9A499}" srcId="{F8AAB1ED-52FB-46AC-861D-D025F337BBB6}" destId="{6DFED13B-2F4B-4FDB-B6D0-F1AAF282E8A4}" srcOrd="2" destOrd="0" parTransId="{5F345001-CA2B-4471-A334-1762B8F6804B}" sibTransId="{7878797E-1BAE-4956-8ACC-4138C2DFA14C}"/>
    <dgm:cxn modelId="{F43F6047-424E-4315-9E28-E0619913E83E}" type="presOf" srcId="{A3E3E674-E878-4654-B33F-3F0A5C8F45AC}" destId="{E3E0A23C-177B-4BEF-887D-1CC84C1A3959}" srcOrd="0" destOrd="0" presId="urn:microsoft.com/office/officeart/2005/8/layout/venn1"/>
    <dgm:cxn modelId="{21593A6B-B0C5-4799-8CCB-BC5D628E126C}" srcId="{F8AAB1ED-52FB-46AC-861D-D025F337BBB6}" destId="{82C6124A-0FF7-4362-A33D-5F5818833C13}" srcOrd="3" destOrd="0" parTransId="{2FE874C5-31D1-454E-A3DF-B5E43951A85B}" sibTransId="{7918E5CD-2E67-4D0A-BE73-546BE0EF8455}"/>
    <dgm:cxn modelId="{96E60177-F798-4ED3-B57D-7DAE1CC5EB5E}" type="presOf" srcId="{D6690ED1-72A2-45B3-ACD5-760F5A1566F7}" destId="{0CFDE816-DD4C-4585-947A-C47B9A9CD556}" srcOrd="0" destOrd="0" presId="urn:microsoft.com/office/officeart/2005/8/layout/venn1"/>
    <dgm:cxn modelId="{B2DE16E6-338B-4778-8FCB-D52F43D87E95}" type="presOf" srcId="{9F2C6E0B-447F-46C5-86F6-00D74D5CB5E0}" destId="{9469BA03-E901-4C9D-A168-6E2963B03EAB}" srcOrd="0" destOrd="0" presId="urn:microsoft.com/office/officeart/2005/8/layout/venn1"/>
    <dgm:cxn modelId="{B7D4D59A-2A9B-4D3C-93AE-20F23A342F9A}" type="presOf" srcId="{82C6124A-0FF7-4362-A33D-5F5818833C13}" destId="{1B23DCDA-4D0C-417E-A210-A3BB80B9FDA6}" srcOrd="0" destOrd="0" presId="urn:microsoft.com/office/officeart/2005/8/layout/venn1"/>
    <dgm:cxn modelId="{0F2EE12D-5BE7-4206-BB14-1D9CD8FC1303}" srcId="{F8AAB1ED-52FB-46AC-861D-D025F337BBB6}" destId="{26FCA5E7-85AB-4BC2-8C3D-3E30592EBC0D}" srcOrd="0" destOrd="0" parTransId="{D9CC4196-D40C-4513-BAC2-700FA34E835B}" sibTransId="{24B42486-B474-4CA0-82D6-C4F0B6B93AC7}"/>
    <dgm:cxn modelId="{E62924FC-B99D-40B2-90C8-D45692A71F1F}" type="presOf" srcId="{6DFED13B-2F4B-4FDB-B6D0-F1AAF282E8A4}" destId="{EEDC0F0A-E202-4702-9FD6-0FD8ABD7004A}" srcOrd="0" destOrd="0" presId="urn:microsoft.com/office/officeart/2005/8/layout/venn1"/>
    <dgm:cxn modelId="{02B277B6-267E-4351-BB63-BDA4D6DBA2A1}" srcId="{F8AAB1ED-52FB-46AC-861D-D025F337BBB6}" destId="{E93ED776-6856-4267-8B86-8545E1C8C939}" srcOrd="1" destOrd="0" parTransId="{52510E4C-E2C1-463E-B1A8-61C14D267927}" sibTransId="{335A53A1-EE75-4B0F-83C5-BF893B026AE9}"/>
    <dgm:cxn modelId="{B974D120-B93A-48B2-974F-215114A75D4E}" srcId="{F8AAB1ED-52FB-46AC-861D-D025F337BBB6}" destId="{D6690ED1-72A2-45B3-ACD5-760F5A1566F7}" srcOrd="5" destOrd="0" parTransId="{1EC09883-E33A-4296-8317-1F419AB44226}" sibTransId="{B2E98F04-DC62-4CB0-B011-A1903A561377}"/>
    <dgm:cxn modelId="{CD9C1B91-5E2D-4F0B-8356-591D6DE1AC74}" srcId="{F8AAB1ED-52FB-46AC-861D-D025F337BBB6}" destId="{9F2C6E0B-447F-46C5-86F6-00D74D5CB5E0}" srcOrd="6" destOrd="0" parTransId="{E3541AC4-07EA-4D25-A7F0-A76AE014DA01}" sibTransId="{0B126825-473E-4A00-B7DE-8649D85B3BB2}"/>
    <dgm:cxn modelId="{EFF7309A-3F06-4386-9858-CA9565C8C462}" type="presOf" srcId="{26FCA5E7-85AB-4BC2-8C3D-3E30592EBC0D}" destId="{F7FC557A-4DFA-4848-8ED1-F6B95BB501DF}" srcOrd="0" destOrd="0" presId="urn:microsoft.com/office/officeart/2005/8/layout/venn1"/>
    <dgm:cxn modelId="{068CE261-BE2D-447A-AC62-EC51DCAF9950}" srcId="{F8AAB1ED-52FB-46AC-861D-D025F337BBB6}" destId="{A3E3E674-E878-4654-B33F-3F0A5C8F45AC}" srcOrd="4" destOrd="0" parTransId="{FCBD95AF-8968-4F96-81F5-C5869495339B}" sibTransId="{3CF23DBD-EE97-4BED-8360-901A3F3CD19E}"/>
    <dgm:cxn modelId="{993B1350-1829-436E-ACB2-F63E105943C0}" srcId="{F8AAB1ED-52FB-46AC-861D-D025F337BBB6}" destId="{820D23C4-6F70-4FDA-8A95-FB7144A4B03F}" srcOrd="7" destOrd="0" parTransId="{85DB4F30-BFDA-4EB9-9E74-B57C1DBAB6A5}" sibTransId="{F3F83EFB-5F58-4BC6-9005-0C1F685D951B}"/>
    <dgm:cxn modelId="{08B88A6B-55E1-4599-8F80-A99452EF889B}" type="presParOf" srcId="{CDCAE5D4-9846-4AFD-BE6C-8737B3480853}" destId="{A675BE0D-A292-439E-A1C0-C1BE39A00322}" srcOrd="0" destOrd="0" presId="urn:microsoft.com/office/officeart/2005/8/layout/venn1"/>
    <dgm:cxn modelId="{A3722937-5832-4C83-8581-4A107AECB54B}" type="presParOf" srcId="{CDCAE5D4-9846-4AFD-BE6C-8737B3480853}" destId="{F7FC557A-4DFA-4848-8ED1-F6B95BB501DF}" srcOrd="1" destOrd="0" presId="urn:microsoft.com/office/officeart/2005/8/layout/venn1"/>
    <dgm:cxn modelId="{4D88CC67-5488-4C1E-A89D-526543237B37}" type="presParOf" srcId="{CDCAE5D4-9846-4AFD-BE6C-8737B3480853}" destId="{0ACB60B4-04A6-459E-967C-52320F6EB90C}" srcOrd="2" destOrd="0" presId="urn:microsoft.com/office/officeart/2005/8/layout/venn1"/>
    <dgm:cxn modelId="{B58E77DD-26C2-4F0D-8061-1230B0543F56}" type="presParOf" srcId="{CDCAE5D4-9846-4AFD-BE6C-8737B3480853}" destId="{856C4690-8C38-42FA-A438-030146DA3152}" srcOrd="3" destOrd="0" presId="urn:microsoft.com/office/officeart/2005/8/layout/venn1"/>
    <dgm:cxn modelId="{E66A02DA-3047-491F-B4C0-9DA4BF7533EF}" type="presParOf" srcId="{CDCAE5D4-9846-4AFD-BE6C-8737B3480853}" destId="{7A8DBAA5-FE78-4394-8A84-B65C2D401408}" srcOrd="4" destOrd="0" presId="urn:microsoft.com/office/officeart/2005/8/layout/venn1"/>
    <dgm:cxn modelId="{BA643270-0D31-428B-9D1F-0DD5A5EEE2ED}" type="presParOf" srcId="{CDCAE5D4-9846-4AFD-BE6C-8737B3480853}" destId="{EEDC0F0A-E202-4702-9FD6-0FD8ABD7004A}" srcOrd="5" destOrd="0" presId="urn:microsoft.com/office/officeart/2005/8/layout/venn1"/>
    <dgm:cxn modelId="{2944D9BE-A36D-48FC-A8D8-7BE70A814D97}" type="presParOf" srcId="{CDCAE5D4-9846-4AFD-BE6C-8737B3480853}" destId="{23514F03-7053-458F-A543-FDCBAEDEF02D}" srcOrd="6" destOrd="0" presId="urn:microsoft.com/office/officeart/2005/8/layout/venn1"/>
    <dgm:cxn modelId="{718C2EB7-233A-4779-9879-258991393ED7}" type="presParOf" srcId="{CDCAE5D4-9846-4AFD-BE6C-8737B3480853}" destId="{1B23DCDA-4D0C-417E-A210-A3BB80B9FDA6}" srcOrd="7" destOrd="0" presId="urn:microsoft.com/office/officeart/2005/8/layout/venn1"/>
    <dgm:cxn modelId="{C1C9F5AD-D667-4BC2-9BF3-D4AAAA29B40A}" type="presParOf" srcId="{CDCAE5D4-9846-4AFD-BE6C-8737B3480853}" destId="{0BCB4884-C48A-4A52-8CE6-90AAC5AB5B68}" srcOrd="8" destOrd="0" presId="urn:microsoft.com/office/officeart/2005/8/layout/venn1"/>
    <dgm:cxn modelId="{F2FA11AF-5B37-458C-8F4F-566D83CF6402}" type="presParOf" srcId="{CDCAE5D4-9846-4AFD-BE6C-8737B3480853}" destId="{E3E0A23C-177B-4BEF-887D-1CC84C1A3959}" srcOrd="9" destOrd="0" presId="urn:microsoft.com/office/officeart/2005/8/layout/venn1"/>
    <dgm:cxn modelId="{9E9B49B8-8B4C-4BE7-8948-3DEAFFD62570}" type="presParOf" srcId="{CDCAE5D4-9846-4AFD-BE6C-8737B3480853}" destId="{F8DF4DC9-FBCC-4EDA-9EDE-652C659B49CD}" srcOrd="10" destOrd="0" presId="urn:microsoft.com/office/officeart/2005/8/layout/venn1"/>
    <dgm:cxn modelId="{EB1D0459-D755-4EF2-B790-E2917D680385}" type="presParOf" srcId="{CDCAE5D4-9846-4AFD-BE6C-8737B3480853}" destId="{0CFDE816-DD4C-4585-947A-C47B9A9CD556}" srcOrd="11" destOrd="0" presId="urn:microsoft.com/office/officeart/2005/8/layout/venn1"/>
    <dgm:cxn modelId="{D42BE3D4-B618-41DD-8BAA-BAF117717FB8}" type="presParOf" srcId="{CDCAE5D4-9846-4AFD-BE6C-8737B3480853}" destId="{F1667785-32CF-444E-8896-EC930ABE9162}" srcOrd="12" destOrd="0" presId="urn:microsoft.com/office/officeart/2005/8/layout/venn1"/>
    <dgm:cxn modelId="{C3EE0531-8FE0-4483-9222-C9747DA78924}" type="presParOf" srcId="{CDCAE5D4-9846-4AFD-BE6C-8737B3480853}" destId="{9469BA03-E901-4C9D-A168-6E2963B03EAB}" srcOrd="1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B2442FB-4ABA-4068-B293-B70E45CEA7BB}" type="doc">
      <dgm:prSet loTypeId="urn:microsoft.com/office/officeart/2005/8/layout/process1" loCatId="process" qsTypeId="urn:microsoft.com/office/officeart/2005/8/quickstyle/simple2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972D002B-B2BB-4A5A-99C9-A129A93DCAE7}">
      <dgm:prSet custT="1"/>
      <dgm:spPr/>
      <dgm:t>
        <a:bodyPr/>
        <a:lstStyle/>
        <a:p>
          <a:pPr rtl="0"/>
          <a:r>
            <a:rPr lang="ru-RU" sz="1600" b="1" dirty="0" smtClean="0">
              <a:latin typeface="Bahnschrift SemiBold Condensed" panose="020B0502040204020203" pitchFamily="34" charset="0"/>
            </a:rPr>
            <a:t>п.2007</a:t>
          </a:r>
        </a:p>
        <a:p>
          <a:pPr rtl="0"/>
          <a:r>
            <a:rPr lang="ru-RU" sz="1600" dirty="0" smtClean="0">
              <a:latin typeface="Bahnschrift SemiBold Condensed" panose="020B0502040204020203" pitchFamily="34" charset="0"/>
            </a:rPr>
            <a:t>Гигиеническое воспитание населения включает в себя: предоставление населению подробной информации о </a:t>
          </a:r>
          <a:r>
            <a:rPr lang="ru-RU" sz="1600" dirty="0" err="1" smtClean="0">
              <a:latin typeface="Bahnschrift SemiBold Condensed" panose="020B0502040204020203" pitchFamily="34" charset="0"/>
            </a:rPr>
            <a:t>сальмонеллёзной</a:t>
          </a:r>
          <a:r>
            <a:rPr lang="ru-RU" sz="1600" dirty="0" smtClean="0">
              <a:latin typeface="Bahnschrift SemiBold Condensed" panose="020B0502040204020203" pitchFamily="34" charset="0"/>
            </a:rPr>
            <a:t> инфекции, основных симптомах заболевания и мерах профилактики с использованием средств массовой информации, листовок, плакатов, бюллетеней, проведения индивидуальных бесед.</a:t>
          </a:r>
          <a:endParaRPr lang="ru-RU" sz="1600" dirty="0">
            <a:latin typeface="Bahnschrift SemiBold Condensed" panose="020B0502040204020203" pitchFamily="34" charset="0"/>
          </a:endParaRPr>
        </a:p>
      </dgm:t>
    </dgm:pt>
    <dgm:pt modelId="{3183CE6B-91A2-4C93-8424-F7456F865573}" type="parTrans" cxnId="{00540B21-C037-47DC-BCC7-AAD421D408E6}">
      <dgm:prSet/>
      <dgm:spPr/>
      <dgm:t>
        <a:bodyPr/>
        <a:lstStyle/>
        <a:p>
          <a:endParaRPr lang="ru-RU"/>
        </a:p>
      </dgm:t>
    </dgm:pt>
    <dgm:pt modelId="{451A7FD9-C8A7-454C-AD4D-BEADB102DF4A}" type="sibTrans" cxnId="{00540B21-C037-47DC-BCC7-AAD421D408E6}">
      <dgm:prSet/>
      <dgm:spPr/>
      <dgm:t>
        <a:bodyPr/>
        <a:lstStyle/>
        <a:p>
          <a:endParaRPr lang="ru-RU"/>
        </a:p>
      </dgm:t>
    </dgm:pt>
    <dgm:pt modelId="{A995C6FB-A174-40D9-8003-164AD39BD503}">
      <dgm:prSet custT="1"/>
      <dgm:spPr/>
      <dgm:t>
        <a:bodyPr/>
        <a:lstStyle/>
        <a:p>
          <a:pPr rtl="0"/>
          <a:r>
            <a:rPr lang="ru-RU" sz="1600" b="1" dirty="0" smtClean="0">
              <a:latin typeface="Bahnschrift SemiBold Condensed" panose="020B0502040204020203" pitchFamily="34" charset="0"/>
            </a:rPr>
            <a:t>п.2008</a:t>
          </a:r>
        </a:p>
        <a:p>
          <a:pPr rtl="0"/>
          <a:r>
            <a:rPr lang="ru-RU" sz="1600" dirty="0" smtClean="0">
              <a:latin typeface="Bahnschrift SemiBold Condensed" panose="020B0502040204020203" pitchFamily="34" charset="0"/>
            </a:rPr>
            <a:t>Работники пищеблоков и лица, к ним приравненные (декретированная группа населения), обязаны знать основные сведения о </a:t>
          </a:r>
          <a:r>
            <a:rPr lang="ru-RU" sz="1600" dirty="0" err="1" smtClean="0">
              <a:latin typeface="Bahnschrift SemiBold Condensed" panose="020B0502040204020203" pitchFamily="34" charset="0"/>
            </a:rPr>
            <a:t>сальмонеллёзной</a:t>
          </a:r>
          <a:r>
            <a:rPr lang="ru-RU" sz="1600" dirty="0" smtClean="0">
              <a:latin typeface="Bahnschrift SemiBold Condensed" panose="020B0502040204020203" pitchFamily="34" charset="0"/>
            </a:rPr>
            <a:t> инфекции, которые должны быть включены в программу гигиенического обучения.</a:t>
          </a:r>
          <a:endParaRPr lang="ru-RU" sz="1600" dirty="0">
            <a:latin typeface="Bahnschrift SemiBold Condensed" panose="020B0502040204020203" pitchFamily="34" charset="0"/>
          </a:endParaRPr>
        </a:p>
      </dgm:t>
    </dgm:pt>
    <dgm:pt modelId="{C802983E-A40F-4985-9308-728608B28916}" type="parTrans" cxnId="{7F8634D0-6726-4B40-924E-0757D4B875AD}">
      <dgm:prSet/>
      <dgm:spPr/>
      <dgm:t>
        <a:bodyPr/>
        <a:lstStyle/>
        <a:p>
          <a:endParaRPr lang="ru-RU"/>
        </a:p>
      </dgm:t>
    </dgm:pt>
    <dgm:pt modelId="{9CE741DB-C29A-4740-82BA-12B187DEF0AC}" type="sibTrans" cxnId="{7F8634D0-6726-4B40-924E-0757D4B875AD}">
      <dgm:prSet/>
      <dgm:spPr/>
      <dgm:t>
        <a:bodyPr/>
        <a:lstStyle/>
        <a:p>
          <a:endParaRPr lang="ru-RU"/>
        </a:p>
      </dgm:t>
    </dgm:pt>
    <dgm:pt modelId="{B2DED8BB-8950-4159-AF71-03641ED0C81C}">
      <dgm:prSet/>
      <dgm:spPr/>
      <dgm:t>
        <a:bodyPr/>
        <a:lstStyle/>
        <a:p>
          <a:pPr rtl="0"/>
          <a:r>
            <a:rPr lang="ru-RU" b="1" dirty="0" smtClean="0">
              <a:latin typeface="Bahnschrift SemiBold Condensed" panose="020B0502040204020203" pitchFamily="34" charset="0"/>
            </a:rPr>
            <a:t>п.2009</a:t>
          </a:r>
        </a:p>
        <a:p>
          <a:pPr rtl="0"/>
          <a:r>
            <a:rPr lang="ru-RU" dirty="0" smtClean="0">
              <a:latin typeface="Bahnschrift SemiBold Condensed" panose="020B0502040204020203" pitchFamily="34" charset="0"/>
            </a:rPr>
            <a:t>Мероприятия по санитарно-просветительской работе среди населения проводятся органами, осуществляющими федеральный государственный санитарно-эпидемиологический надзор, органами исполнительной власти субъектов Российской Федерации в сфере охраны здоровья граждан, медицинскими организациями.</a:t>
          </a:r>
          <a:r>
            <a:rPr lang="ru-RU" dirty="0" smtClean="0"/>
            <a:t/>
          </a:r>
          <a:br>
            <a:rPr lang="ru-RU" dirty="0" smtClean="0"/>
          </a:br>
          <a:endParaRPr lang="ru-RU" dirty="0"/>
        </a:p>
      </dgm:t>
    </dgm:pt>
    <dgm:pt modelId="{7902CD48-67E4-4245-85FF-407DE8BF5D68}" type="parTrans" cxnId="{66C1FF4B-0743-42DD-9904-D22894106699}">
      <dgm:prSet/>
      <dgm:spPr/>
      <dgm:t>
        <a:bodyPr/>
        <a:lstStyle/>
        <a:p>
          <a:endParaRPr lang="ru-RU"/>
        </a:p>
      </dgm:t>
    </dgm:pt>
    <dgm:pt modelId="{0964610B-1536-4C26-AA5E-E8A4D630127D}" type="sibTrans" cxnId="{66C1FF4B-0743-42DD-9904-D22894106699}">
      <dgm:prSet/>
      <dgm:spPr/>
      <dgm:t>
        <a:bodyPr/>
        <a:lstStyle/>
        <a:p>
          <a:endParaRPr lang="ru-RU"/>
        </a:p>
      </dgm:t>
    </dgm:pt>
    <dgm:pt modelId="{B96E0407-D19D-435F-9CE7-15F906E33329}" type="pres">
      <dgm:prSet presAssocID="{0B2442FB-4ABA-4068-B293-B70E45CEA7B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65EACA-E51F-4FF5-B532-2C2DA28E1AE5}" type="pres">
      <dgm:prSet presAssocID="{972D002B-B2BB-4A5A-99C9-A129A93DCAE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F0D367-35DE-46CA-8EA0-7535EBFE3933}" type="pres">
      <dgm:prSet presAssocID="{451A7FD9-C8A7-454C-AD4D-BEADB102DF4A}" presName="sibTrans" presStyleLbl="sibTrans2D1" presStyleIdx="0" presStyleCnt="2"/>
      <dgm:spPr/>
      <dgm:t>
        <a:bodyPr/>
        <a:lstStyle/>
        <a:p>
          <a:endParaRPr lang="ru-RU"/>
        </a:p>
      </dgm:t>
    </dgm:pt>
    <dgm:pt modelId="{998B789C-2050-42A4-8BD7-83DCA96590FD}" type="pres">
      <dgm:prSet presAssocID="{451A7FD9-C8A7-454C-AD4D-BEADB102DF4A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FEBDC6E0-E2A8-4938-89EC-9AAE92B50BC4}" type="pres">
      <dgm:prSet presAssocID="{A995C6FB-A174-40D9-8003-164AD39BD503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44CA5A-9CAE-4274-A950-51AB42E3DAA2}" type="pres">
      <dgm:prSet presAssocID="{9CE741DB-C29A-4740-82BA-12B187DEF0AC}" presName="sibTrans" presStyleLbl="sibTrans2D1" presStyleIdx="1" presStyleCnt="2"/>
      <dgm:spPr/>
      <dgm:t>
        <a:bodyPr/>
        <a:lstStyle/>
        <a:p>
          <a:endParaRPr lang="ru-RU"/>
        </a:p>
      </dgm:t>
    </dgm:pt>
    <dgm:pt modelId="{6522AB55-F2B0-4225-906C-EB92F05B4D6F}" type="pres">
      <dgm:prSet presAssocID="{9CE741DB-C29A-4740-82BA-12B187DEF0AC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DA786035-8F04-4F97-BB74-C1E329040930}" type="pres">
      <dgm:prSet presAssocID="{B2DED8BB-8950-4159-AF71-03641ED0C81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9F6330-4AD7-4136-B28C-CD1A83DD844E}" type="presOf" srcId="{451A7FD9-C8A7-454C-AD4D-BEADB102DF4A}" destId="{BCF0D367-35DE-46CA-8EA0-7535EBFE3933}" srcOrd="0" destOrd="0" presId="urn:microsoft.com/office/officeart/2005/8/layout/process1"/>
    <dgm:cxn modelId="{00540B21-C037-47DC-BCC7-AAD421D408E6}" srcId="{0B2442FB-4ABA-4068-B293-B70E45CEA7BB}" destId="{972D002B-B2BB-4A5A-99C9-A129A93DCAE7}" srcOrd="0" destOrd="0" parTransId="{3183CE6B-91A2-4C93-8424-F7456F865573}" sibTransId="{451A7FD9-C8A7-454C-AD4D-BEADB102DF4A}"/>
    <dgm:cxn modelId="{7F8634D0-6726-4B40-924E-0757D4B875AD}" srcId="{0B2442FB-4ABA-4068-B293-B70E45CEA7BB}" destId="{A995C6FB-A174-40D9-8003-164AD39BD503}" srcOrd="1" destOrd="0" parTransId="{C802983E-A40F-4985-9308-728608B28916}" sibTransId="{9CE741DB-C29A-4740-82BA-12B187DEF0AC}"/>
    <dgm:cxn modelId="{F5EC7EA9-2595-4B7B-8B2D-A9BD3510DCEA}" type="presOf" srcId="{9CE741DB-C29A-4740-82BA-12B187DEF0AC}" destId="{7344CA5A-9CAE-4274-A950-51AB42E3DAA2}" srcOrd="0" destOrd="0" presId="urn:microsoft.com/office/officeart/2005/8/layout/process1"/>
    <dgm:cxn modelId="{BA4E2346-20C0-4494-BE5D-C973750D720B}" type="presOf" srcId="{0B2442FB-4ABA-4068-B293-B70E45CEA7BB}" destId="{B96E0407-D19D-435F-9CE7-15F906E33329}" srcOrd="0" destOrd="0" presId="urn:microsoft.com/office/officeart/2005/8/layout/process1"/>
    <dgm:cxn modelId="{96BE0A92-F001-41B7-9C4C-7FC0D5A74E88}" type="presOf" srcId="{972D002B-B2BB-4A5A-99C9-A129A93DCAE7}" destId="{2765EACA-E51F-4FF5-B532-2C2DA28E1AE5}" srcOrd="0" destOrd="0" presId="urn:microsoft.com/office/officeart/2005/8/layout/process1"/>
    <dgm:cxn modelId="{D1492CFF-2DA5-42EA-BA21-497C4D6ED59B}" type="presOf" srcId="{9CE741DB-C29A-4740-82BA-12B187DEF0AC}" destId="{6522AB55-F2B0-4225-906C-EB92F05B4D6F}" srcOrd="1" destOrd="0" presId="urn:microsoft.com/office/officeart/2005/8/layout/process1"/>
    <dgm:cxn modelId="{08573C2A-AD9A-4E57-9ED5-76E04C179C5B}" type="presOf" srcId="{B2DED8BB-8950-4159-AF71-03641ED0C81C}" destId="{DA786035-8F04-4F97-BB74-C1E329040930}" srcOrd="0" destOrd="0" presId="urn:microsoft.com/office/officeart/2005/8/layout/process1"/>
    <dgm:cxn modelId="{E2A99B66-9A58-46C2-A56F-D82C525558DB}" type="presOf" srcId="{451A7FD9-C8A7-454C-AD4D-BEADB102DF4A}" destId="{998B789C-2050-42A4-8BD7-83DCA96590FD}" srcOrd="1" destOrd="0" presId="urn:microsoft.com/office/officeart/2005/8/layout/process1"/>
    <dgm:cxn modelId="{66C1FF4B-0743-42DD-9904-D22894106699}" srcId="{0B2442FB-4ABA-4068-B293-B70E45CEA7BB}" destId="{B2DED8BB-8950-4159-AF71-03641ED0C81C}" srcOrd="2" destOrd="0" parTransId="{7902CD48-67E4-4245-85FF-407DE8BF5D68}" sibTransId="{0964610B-1536-4C26-AA5E-E8A4D630127D}"/>
    <dgm:cxn modelId="{06643810-56B2-4772-ABD2-1D520F53DCB4}" type="presOf" srcId="{A995C6FB-A174-40D9-8003-164AD39BD503}" destId="{FEBDC6E0-E2A8-4938-89EC-9AAE92B50BC4}" srcOrd="0" destOrd="0" presId="urn:microsoft.com/office/officeart/2005/8/layout/process1"/>
    <dgm:cxn modelId="{FC6D63B2-3F0C-4E86-906B-25C446BAE586}" type="presParOf" srcId="{B96E0407-D19D-435F-9CE7-15F906E33329}" destId="{2765EACA-E51F-4FF5-B532-2C2DA28E1AE5}" srcOrd="0" destOrd="0" presId="urn:microsoft.com/office/officeart/2005/8/layout/process1"/>
    <dgm:cxn modelId="{CEBA09BF-B2AF-460E-B3DE-0CD3AE005BEB}" type="presParOf" srcId="{B96E0407-D19D-435F-9CE7-15F906E33329}" destId="{BCF0D367-35DE-46CA-8EA0-7535EBFE3933}" srcOrd="1" destOrd="0" presId="urn:microsoft.com/office/officeart/2005/8/layout/process1"/>
    <dgm:cxn modelId="{A5D67DC9-C937-4040-8A67-025883A3CE74}" type="presParOf" srcId="{BCF0D367-35DE-46CA-8EA0-7535EBFE3933}" destId="{998B789C-2050-42A4-8BD7-83DCA96590FD}" srcOrd="0" destOrd="0" presId="urn:microsoft.com/office/officeart/2005/8/layout/process1"/>
    <dgm:cxn modelId="{AD392AAF-A07C-4FDE-9EC3-C5C6CF5E45EA}" type="presParOf" srcId="{B96E0407-D19D-435F-9CE7-15F906E33329}" destId="{FEBDC6E0-E2A8-4938-89EC-9AAE92B50BC4}" srcOrd="2" destOrd="0" presId="urn:microsoft.com/office/officeart/2005/8/layout/process1"/>
    <dgm:cxn modelId="{E375F7A0-E860-4E1B-B30D-BE417CAA3698}" type="presParOf" srcId="{B96E0407-D19D-435F-9CE7-15F906E33329}" destId="{7344CA5A-9CAE-4274-A950-51AB42E3DAA2}" srcOrd="3" destOrd="0" presId="urn:microsoft.com/office/officeart/2005/8/layout/process1"/>
    <dgm:cxn modelId="{F18A5846-D595-42AC-9020-F6F76DA941B9}" type="presParOf" srcId="{7344CA5A-9CAE-4274-A950-51AB42E3DAA2}" destId="{6522AB55-F2B0-4225-906C-EB92F05B4D6F}" srcOrd="0" destOrd="0" presId="urn:microsoft.com/office/officeart/2005/8/layout/process1"/>
    <dgm:cxn modelId="{417A90BA-AD8B-44D8-AB9F-393413DE5F1C}" type="presParOf" srcId="{B96E0407-D19D-435F-9CE7-15F906E33329}" destId="{DA786035-8F04-4F97-BB74-C1E329040930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4DFE12-0896-4C0C-A2F7-6E3C36691981}">
      <dsp:nvSpPr>
        <dsp:cNvPr id="0" name=""/>
        <dsp:cNvSpPr/>
      </dsp:nvSpPr>
      <dsp:spPr>
        <a:xfrm>
          <a:off x="860" y="51717"/>
          <a:ext cx="3291036" cy="3291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Bahnschrift SemiBold Condensed" panose="020B0502040204020203" pitchFamily="34" charset="0"/>
            </a:rPr>
            <a:t>Инкубационный период колеблется от 2 - 6 часов до 2 - 3 календарных дней. </a:t>
          </a:r>
          <a:endParaRPr lang="ru-RU" sz="2800" kern="1200" dirty="0">
            <a:latin typeface="Bahnschrift SemiBold Condensed" panose="020B0502040204020203" pitchFamily="34" charset="0"/>
          </a:endParaRPr>
        </a:p>
      </dsp:txBody>
      <dsp:txXfrm>
        <a:off x="482821" y="533678"/>
        <a:ext cx="2327114" cy="2327114"/>
      </dsp:txXfrm>
    </dsp:sp>
    <dsp:sp modelId="{8CFB1765-2E1C-47F2-B92D-301C5D0100BF}">
      <dsp:nvSpPr>
        <dsp:cNvPr id="0" name=""/>
        <dsp:cNvSpPr/>
      </dsp:nvSpPr>
      <dsp:spPr>
        <a:xfrm>
          <a:off x="3033974" y="-413080"/>
          <a:ext cx="2045849" cy="111072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700" kern="1200"/>
        </a:p>
      </dsp:txBody>
      <dsp:txXfrm>
        <a:off x="3033974" y="-190935"/>
        <a:ext cx="1712632" cy="666434"/>
      </dsp:txXfrm>
    </dsp:sp>
    <dsp:sp modelId="{329C490D-B91E-48CD-B4C7-DF0F424739B6}">
      <dsp:nvSpPr>
        <dsp:cNvPr id="0" name=""/>
        <dsp:cNvSpPr/>
      </dsp:nvSpPr>
      <dsp:spPr>
        <a:xfrm>
          <a:off x="4937702" y="51717"/>
          <a:ext cx="3291036" cy="3291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Bahnschrift SemiBold Condensed" panose="020B0502040204020203" pitchFamily="34" charset="0"/>
            </a:rPr>
            <a:t>При бытовом пути передачи он может увеличиваться до 4 - 7 календарных дней. </a:t>
          </a:r>
          <a:endParaRPr lang="ru-RU" sz="2800" kern="1200" dirty="0">
            <a:latin typeface="Bahnschrift SemiBold Condensed" panose="020B0502040204020203" pitchFamily="34" charset="0"/>
          </a:endParaRPr>
        </a:p>
      </dsp:txBody>
      <dsp:txXfrm>
        <a:off x="5419663" y="533678"/>
        <a:ext cx="2327114" cy="2327114"/>
      </dsp:txXfrm>
    </dsp:sp>
    <dsp:sp modelId="{8B49DD43-69CC-4CA4-9C92-A23715BEFBE1}">
      <dsp:nvSpPr>
        <dsp:cNvPr id="0" name=""/>
        <dsp:cNvSpPr/>
      </dsp:nvSpPr>
      <dsp:spPr>
        <a:xfrm rot="10800000">
          <a:off x="3149776" y="2696827"/>
          <a:ext cx="2045849" cy="111072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700" kern="1200"/>
        </a:p>
      </dsp:txBody>
      <dsp:txXfrm rot="10800000">
        <a:off x="3482993" y="2918972"/>
        <a:ext cx="1712632" cy="6664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094EAE-D6E9-4726-8512-27CBFBCCC85A}">
      <dsp:nvSpPr>
        <dsp:cNvPr id="0" name=""/>
        <dsp:cNvSpPr/>
      </dsp:nvSpPr>
      <dsp:spPr>
        <a:xfrm>
          <a:off x="7468" y="241648"/>
          <a:ext cx="2232107" cy="237902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Bahnschrift SemiBold Condensed" panose="020B0502040204020203" pitchFamily="34" charset="0"/>
            </a:rPr>
            <a:t>Ежедневно перед началом работы медицинским работником проводится осмотр работников пищеблока образовательного учреждения на наличие гнойничковых заболеваний кожи рук и открытых поверхностей тела, а также ангин, катаральных явлений верхних дыхательных путей.</a:t>
          </a:r>
          <a:endParaRPr lang="ru-RU" sz="1400" kern="1200" dirty="0">
            <a:solidFill>
              <a:schemeClr val="tx1"/>
            </a:solidFill>
            <a:latin typeface="Bahnschrift SemiBold Condensed" panose="020B0502040204020203" pitchFamily="34" charset="0"/>
          </a:endParaRPr>
        </a:p>
      </dsp:txBody>
      <dsp:txXfrm>
        <a:off x="72844" y="307024"/>
        <a:ext cx="2101355" cy="2248273"/>
      </dsp:txXfrm>
    </dsp:sp>
    <dsp:sp modelId="{F734A2EC-87B0-4286-AFC3-157905025424}">
      <dsp:nvSpPr>
        <dsp:cNvPr id="0" name=""/>
        <dsp:cNvSpPr/>
      </dsp:nvSpPr>
      <dsp:spPr>
        <a:xfrm>
          <a:off x="2462786" y="1154379"/>
          <a:ext cx="473206" cy="55356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2462786" y="1265091"/>
        <a:ext cx="331244" cy="332138"/>
      </dsp:txXfrm>
    </dsp:sp>
    <dsp:sp modelId="{A565762D-A986-40FE-894E-99FA3F9FB4F5}">
      <dsp:nvSpPr>
        <dsp:cNvPr id="0" name=""/>
        <dsp:cNvSpPr/>
      </dsp:nvSpPr>
      <dsp:spPr>
        <a:xfrm>
          <a:off x="3132418" y="241648"/>
          <a:ext cx="2232107" cy="237902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Bahnschrift SemiBold Condensed" panose="020B0502040204020203" pitchFamily="34" charset="0"/>
            </a:rPr>
            <a:t>Результаты осмотра ежедневно перед началом рабочей смены заносятся в Журнал здоровья.</a:t>
          </a:r>
          <a:endParaRPr lang="ru-RU" sz="1400" kern="1200" dirty="0">
            <a:solidFill>
              <a:schemeClr val="tx1"/>
            </a:solidFill>
            <a:latin typeface="Bahnschrift SemiBold Condensed" panose="020B0502040204020203" pitchFamily="34" charset="0"/>
          </a:endParaRPr>
        </a:p>
      </dsp:txBody>
      <dsp:txXfrm>
        <a:off x="3197794" y="307024"/>
        <a:ext cx="2101355" cy="2248273"/>
      </dsp:txXfrm>
    </dsp:sp>
    <dsp:sp modelId="{7A42E43F-9006-409E-BA90-F14506A3BD5B}">
      <dsp:nvSpPr>
        <dsp:cNvPr id="0" name=""/>
        <dsp:cNvSpPr/>
      </dsp:nvSpPr>
      <dsp:spPr>
        <a:xfrm>
          <a:off x="5587736" y="1154379"/>
          <a:ext cx="473206" cy="55356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5587736" y="1265091"/>
        <a:ext cx="331244" cy="332138"/>
      </dsp:txXfrm>
    </dsp:sp>
    <dsp:sp modelId="{79AC8096-09F8-44FB-BE28-3FBA53BCF4B1}">
      <dsp:nvSpPr>
        <dsp:cNvPr id="0" name=""/>
        <dsp:cNvSpPr/>
      </dsp:nvSpPr>
      <dsp:spPr>
        <a:xfrm>
          <a:off x="6257368" y="241648"/>
          <a:ext cx="2232107" cy="237902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Bahnschrift SemiBold Condensed" panose="020B0502040204020203" pitchFamily="34" charset="0"/>
            </a:rPr>
            <a:t>Лица с кишечными инфекциями, гнойничковыми заболеваний кожи, воспалительными заболеваниями верхних дыхательных путей, ожогами или порезами незамедлительно отстраняются от работы. К работе могут быть допущены только после выздоровления, медицинского обследования и заключения врача.</a:t>
          </a:r>
          <a:endParaRPr lang="ru-RU" sz="1400" kern="1200" dirty="0">
            <a:solidFill>
              <a:schemeClr val="tx1"/>
            </a:solidFill>
            <a:latin typeface="Bahnschrift SemiBold Condensed" panose="020B0502040204020203" pitchFamily="34" charset="0"/>
          </a:endParaRPr>
        </a:p>
      </dsp:txBody>
      <dsp:txXfrm>
        <a:off x="6322744" y="307024"/>
        <a:ext cx="2101355" cy="224827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8038DF-4D6C-4870-A277-BCDED40E3795}">
      <dsp:nvSpPr>
        <dsp:cNvPr id="0" name=""/>
        <dsp:cNvSpPr/>
      </dsp:nvSpPr>
      <dsp:spPr>
        <a:xfrm>
          <a:off x="0" y="0"/>
          <a:ext cx="7467229" cy="858696"/>
        </a:xfrm>
        <a:prstGeom prst="roundRect">
          <a:avLst>
            <a:gd name="adj" fmla="val 10000"/>
          </a:avLst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smtClean="0">
              <a:latin typeface="Bahnschrift SemiBold Condensed" panose="020B0502040204020203" pitchFamily="34" charset="0"/>
            </a:rPr>
            <a:t>Соблюдение правил личной гигиены на предприятиях общественного питания имеет большое эпидемиологическое значение.</a:t>
          </a:r>
          <a:endParaRPr lang="ru-RU" sz="1400" kern="1200" dirty="0">
            <a:latin typeface="Bahnschrift SemiBold Condensed" panose="020B0502040204020203" pitchFamily="34" charset="0"/>
          </a:endParaRPr>
        </a:p>
      </dsp:txBody>
      <dsp:txXfrm>
        <a:off x="25150" y="25150"/>
        <a:ext cx="6540629" cy="808396"/>
      </dsp:txXfrm>
    </dsp:sp>
    <dsp:sp modelId="{D26B2B11-6585-4CF3-9248-4EC09F976C4E}">
      <dsp:nvSpPr>
        <dsp:cNvPr id="0" name=""/>
        <dsp:cNvSpPr/>
      </dsp:nvSpPr>
      <dsp:spPr>
        <a:xfrm>
          <a:off x="648083" y="918106"/>
          <a:ext cx="7488809" cy="1026108"/>
        </a:xfrm>
        <a:prstGeom prst="roundRect">
          <a:avLst>
            <a:gd name="adj" fmla="val 10000"/>
          </a:avLst>
        </a:prstGeom>
        <a:solidFill>
          <a:schemeClr val="accent2">
            <a:shade val="50000"/>
            <a:hueOff val="-27656"/>
            <a:satOff val="-5606"/>
            <a:lumOff val="30834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smtClean="0">
              <a:latin typeface="Bahnschrift SemiBold Condensed" panose="020B0502040204020203" pitchFamily="34" charset="0"/>
            </a:rPr>
            <a:t>Личная гигиена — это ряд санитарных правил, которые должны строго соблюдать все сотрудники. Данные правила предусматривают ряд гигиенических требований к содержанию тела, рук и полости рта работника, к санитарной одежде, к режиму предприятия и медицинскому освидетельствованию работников.</a:t>
          </a:r>
          <a:endParaRPr lang="ru-RU" sz="1400" kern="1200" dirty="0">
            <a:latin typeface="Bahnschrift SemiBold Condensed" panose="020B0502040204020203" pitchFamily="34" charset="0"/>
          </a:endParaRPr>
        </a:p>
      </dsp:txBody>
      <dsp:txXfrm>
        <a:off x="678137" y="948160"/>
        <a:ext cx="6208158" cy="966000"/>
      </dsp:txXfrm>
    </dsp:sp>
    <dsp:sp modelId="{397B29B4-60E9-40A5-80EF-F5D3165CE7DD}">
      <dsp:nvSpPr>
        <dsp:cNvPr id="0" name=""/>
        <dsp:cNvSpPr/>
      </dsp:nvSpPr>
      <dsp:spPr>
        <a:xfrm>
          <a:off x="1317746" y="2003625"/>
          <a:ext cx="7467229" cy="858696"/>
        </a:xfrm>
        <a:prstGeom prst="roundRect">
          <a:avLst>
            <a:gd name="adj" fmla="val 10000"/>
          </a:avLst>
        </a:prstGeom>
        <a:solidFill>
          <a:schemeClr val="accent2">
            <a:shade val="50000"/>
            <a:hueOff val="-27656"/>
            <a:satOff val="-5606"/>
            <a:lumOff val="30834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smtClean="0">
              <a:latin typeface="Bahnschrift SemiBold Condensed" panose="020B0502040204020203" pitchFamily="34" charset="0"/>
            </a:rPr>
            <a:t>Несоблюдение правил личной гигиены может привести к заражению пищевых продуктов патогенными микробами, вызвать вспышки инфекционных заболеваний и токсикоинфекций, в том числе сальмонеллеза.</a:t>
          </a:r>
          <a:endParaRPr lang="ru-RU" sz="1400" kern="1200" dirty="0">
            <a:latin typeface="Bahnschrift SemiBold Condensed" panose="020B0502040204020203" pitchFamily="34" charset="0"/>
          </a:endParaRPr>
        </a:p>
      </dsp:txBody>
      <dsp:txXfrm>
        <a:off x="1342896" y="2028775"/>
        <a:ext cx="6199903" cy="808396"/>
      </dsp:txXfrm>
    </dsp:sp>
    <dsp:sp modelId="{FF618A1C-5933-4C4C-B1BF-0DC540D31B31}">
      <dsp:nvSpPr>
        <dsp:cNvPr id="0" name=""/>
        <dsp:cNvSpPr/>
      </dsp:nvSpPr>
      <dsp:spPr>
        <a:xfrm>
          <a:off x="6909076" y="651178"/>
          <a:ext cx="558152" cy="558152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7034660" y="651178"/>
        <a:ext cx="306984" cy="420009"/>
      </dsp:txXfrm>
    </dsp:sp>
    <dsp:sp modelId="{21CAEC3F-A3F7-4CB5-9752-A84029830871}">
      <dsp:nvSpPr>
        <dsp:cNvPr id="0" name=""/>
        <dsp:cNvSpPr/>
      </dsp:nvSpPr>
      <dsp:spPr>
        <a:xfrm>
          <a:off x="7567950" y="1647266"/>
          <a:ext cx="558152" cy="558152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>
        <a:off x="7693534" y="1647266"/>
        <a:ext cx="306984" cy="42000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75BE0D-A292-439E-A1C0-C1BE39A00322}">
      <dsp:nvSpPr>
        <dsp:cNvPr id="0" name=""/>
        <dsp:cNvSpPr/>
      </dsp:nvSpPr>
      <dsp:spPr>
        <a:xfrm>
          <a:off x="3564251" y="1176146"/>
          <a:ext cx="1545864" cy="1546053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7FC557A-4DFA-4848-8ED1-F6B95BB501DF}">
      <dsp:nvSpPr>
        <dsp:cNvPr id="0" name=""/>
        <dsp:cNvSpPr/>
      </dsp:nvSpPr>
      <dsp:spPr>
        <a:xfrm>
          <a:off x="3451532" y="-30552"/>
          <a:ext cx="1771302" cy="94791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Bahnschrift SemiBold Condensed" panose="020B0502040204020203" pitchFamily="34" charset="0"/>
            </a:rPr>
            <a:t>Руководители предприятий обязаны обеспечить:</a:t>
          </a:r>
          <a:endParaRPr lang="ru-RU" sz="1600" kern="1200" dirty="0">
            <a:latin typeface="Bahnschrift SemiBold Condensed" panose="020B0502040204020203" pitchFamily="34" charset="0"/>
          </a:endParaRPr>
        </a:p>
      </dsp:txBody>
      <dsp:txXfrm>
        <a:off x="3451532" y="-30552"/>
        <a:ext cx="1771302" cy="947917"/>
      </dsp:txXfrm>
    </dsp:sp>
    <dsp:sp modelId="{0ACB60B4-04A6-459E-967C-52320F6EB90C}">
      <dsp:nvSpPr>
        <dsp:cNvPr id="0" name=""/>
        <dsp:cNvSpPr/>
      </dsp:nvSpPr>
      <dsp:spPr>
        <a:xfrm>
          <a:off x="4017705" y="1394167"/>
          <a:ext cx="1545864" cy="1546053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856C4690-8C38-42FA-A438-030146DA3152}">
      <dsp:nvSpPr>
        <dsp:cNvPr id="0" name=""/>
        <dsp:cNvSpPr/>
      </dsp:nvSpPr>
      <dsp:spPr>
        <a:xfrm>
          <a:off x="5596504" y="604584"/>
          <a:ext cx="2069711" cy="1186718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Bahnschrift SemiBold Condensed" panose="020B0502040204020203" pitchFamily="34" charset="0"/>
            </a:rPr>
            <a:t>-необходимые условия для соблюдения санитарных правил и норм при обработке сырья, приготовлении изделий с целью выпуска продукции, безопасной для здоровья людей;</a:t>
          </a:r>
          <a:endParaRPr lang="ru-RU" sz="1200" kern="1200" dirty="0">
            <a:latin typeface="Bahnschrift SemiBold Condensed" panose="020B0502040204020203" pitchFamily="34" charset="0"/>
          </a:endParaRPr>
        </a:p>
      </dsp:txBody>
      <dsp:txXfrm>
        <a:off x="5596504" y="604584"/>
        <a:ext cx="2069711" cy="1186718"/>
      </dsp:txXfrm>
    </dsp:sp>
    <dsp:sp modelId="{7A8DBAA5-FE78-4394-8A84-B65C2D401408}">
      <dsp:nvSpPr>
        <dsp:cNvPr id="0" name=""/>
        <dsp:cNvSpPr/>
      </dsp:nvSpPr>
      <dsp:spPr>
        <a:xfrm>
          <a:off x="4129136" y="1884715"/>
          <a:ext cx="1545864" cy="1546053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EDC0F0A-E202-4702-9FD6-0FD8ABD7004A}">
      <dsp:nvSpPr>
        <dsp:cNvPr id="0" name=""/>
        <dsp:cNvSpPr/>
      </dsp:nvSpPr>
      <dsp:spPr>
        <a:xfrm>
          <a:off x="5742653" y="1972734"/>
          <a:ext cx="2245944" cy="1257818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Bahnschrift SemiBold Condensed" panose="020B0502040204020203" pitchFamily="34" charset="0"/>
            </a:rPr>
            <a:t>-наличие личных медицинских книжек у каждого работника с отметкой о прохождении периодических медицинских обследований;</a:t>
          </a:r>
          <a:endParaRPr lang="ru-RU" sz="1200" kern="1200" dirty="0">
            <a:latin typeface="Bahnschrift SemiBold Condensed" panose="020B0502040204020203" pitchFamily="34" charset="0"/>
          </a:endParaRPr>
        </a:p>
      </dsp:txBody>
      <dsp:txXfrm>
        <a:off x="5742653" y="1972734"/>
        <a:ext cx="2245944" cy="1257818"/>
      </dsp:txXfrm>
    </dsp:sp>
    <dsp:sp modelId="{23514F03-7053-458F-A543-FDCBAEDEF02D}">
      <dsp:nvSpPr>
        <dsp:cNvPr id="0" name=""/>
        <dsp:cNvSpPr/>
      </dsp:nvSpPr>
      <dsp:spPr>
        <a:xfrm>
          <a:off x="3815454" y="2278101"/>
          <a:ext cx="1545864" cy="1546053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1B23DCDA-4D0C-417E-A210-A3BB80B9FDA6}">
      <dsp:nvSpPr>
        <dsp:cNvPr id="0" name=""/>
        <dsp:cNvSpPr/>
      </dsp:nvSpPr>
      <dsp:spPr>
        <a:xfrm>
          <a:off x="4645114" y="3659469"/>
          <a:ext cx="2894539" cy="1080121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Bahnschrift SemiBold Condensed" panose="020B0502040204020203" pitchFamily="34" charset="0"/>
            </a:rPr>
            <a:t>-проведение занятий по изучению санитарных правил с поступающими на работу, а также ежегодной проверки санитарно-гигиенических знаний персонала;</a:t>
          </a:r>
          <a:endParaRPr lang="ru-RU" sz="1200" kern="1200" dirty="0">
            <a:latin typeface="Bahnschrift SemiBold Condensed" panose="020B0502040204020203" pitchFamily="34" charset="0"/>
          </a:endParaRPr>
        </a:p>
      </dsp:txBody>
      <dsp:txXfrm>
        <a:off x="4645114" y="3659469"/>
        <a:ext cx="2894539" cy="1080121"/>
      </dsp:txXfrm>
    </dsp:sp>
    <dsp:sp modelId="{0BCB4884-C48A-4A52-8CE6-90AAC5AB5B68}">
      <dsp:nvSpPr>
        <dsp:cNvPr id="0" name=""/>
        <dsp:cNvSpPr/>
      </dsp:nvSpPr>
      <dsp:spPr>
        <a:xfrm>
          <a:off x="3313048" y="2278101"/>
          <a:ext cx="1545864" cy="1546053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3E0A23C-177B-4BEF-887D-1CC84C1A3959}">
      <dsp:nvSpPr>
        <dsp:cNvPr id="0" name=""/>
        <dsp:cNvSpPr/>
      </dsp:nvSpPr>
      <dsp:spPr>
        <a:xfrm>
          <a:off x="1274957" y="3628919"/>
          <a:ext cx="2614053" cy="1141221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Bahnschrift SemiBold Condensed" panose="020B0502040204020203" pitchFamily="34" charset="0"/>
            </a:rPr>
            <a:t>-наличие санитарной и форменной одежды в соответствии с действующими нормами, ее регулярную централизованную стирку и починку;</a:t>
          </a:r>
          <a:endParaRPr lang="ru-RU" sz="1200" kern="1200" dirty="0">
            <a:latin typeface="Bahnschrift SemiBold Condensed" panose="020B0502040204020203" pitchFamily="34" charset="0"/>
          </a:endParaRPr>
        </a:p>
      </dsp:txBody>
      <dsp:txXfrm>
        <a:off x="1274957" y="3628919"/>
        <a:ext cx="2614053" cy="1141221"/>
      </dsp:txXfrm>
    </dsp:sp>
    <dsp:sp modelId="{F8DF4DC9-FBCC-4EDA-9EDE-652C659B49CD}">
      <dsp:nvSpPr>
        <dsp:cNvPr id="0" name=""/>
        <dsp:cNvSpPr/>
      </dsp:nvSpPr>
      <dsp:spPr>
        <a:xfrm>
          <a:off x="2999367" y="1884715"/>
          <a:ext cx="1545864" cy="1546053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CFDE816-DD4C-4585-947A-C47B9A9CD556}">
      <dsp:nvSpPr>
        <dsp:cNvPr id="0" name=""/>
        <dsp:cNvSpPr/>
      </dsp:nvSpPr>
      <dsp:spPr>
        <a:xfrm>
          <a:off x="832311" y="2044741"/>
          <a:ext cx="2211124" cy="1418428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Bahnschrift SemiBold Condensed" panose="020B0502040204020203" pitchFamily="34" charset="0"/>
            </a:rPr>
            <a:t>-наличие достаточного количества производственного инвентаря и других предметов материально-технического оснащения;</a:t>
          </a:r>
          <a:endParaRPr lang="ru-RU" sz="1200" kern="1200" dirty="0">
            <a:latin typeface="Bahnschrift SemiBold Condensed" panose="020B0502040204020203" pitchFamily="34" charset="0"/>
          </a:endParaRPr>
        </a:p>
      </dsp:txBody>
      <dsp:txXfrm>
        <a:off x="832311" y="2044741"/>
        <a:ext cx="2211124" cy="1418428"/>
      </dsp:txXfrm>
    </dsp:sp>
    <dsp:sp modelId="{F1667785-32CF-444E-8896-EC930ABE9162}">
      <dsp:nvSpPr>
        <dsp:cNvPr id="0" name=""/>
        <dsp:cNvSpPr/>
      </dsp:nvSpPr>
      <dsp:spPr>
        <a:xfrm>
          <a:off x="3110798" y="1394167"/>
          <a:ext cx="1545864" cy="1546053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9469BA03-E901-4C9D-A168-6E2963B03EAB}">
      <dsp:nvSpPr>
        <dsp:cNvPr id="0" name=""/>
        <dsp:cNvSpPr/>
      </dsp:nvSpPr>
      <dsp:spPr>
        <a:xfrm>
          <a:off x="897463" y="460565"/>
          <a:ext cx="1967304" cy="142946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Bahnschrift SemiBold Condensed" panose="020B0502040204020203" pitchFamily="34" charset="0"/>
            </a:rPr>
            <a:t>-проведение мероприятий по дезинсекции и дератизации согласно договору с лицензированными учреждениями по оказанию услуг по дезинфекции, дезинсекции и дератизации;</a:t>
          </a:r>
          <a:endParaRPr lang="ru-RU" sz="1200" kern="1200" dirty="0">
            <a:latin typeface="Bahnschrift SemiBold Condensed" panose="020B0502040204020203" pitchFamily="34" charset="0"/>
          </a:endParaRPr>
        </a:p>
      </dsp:txBody>
      <dsp:txXfrm>
        <a:off x="897463" y="460565"/>
        <a:ext cx="1967304" cy="142946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65EACA-E51F-4FF5-B532-2C2DA28E1AE5}">
      <dsp:nvSpPr>
        <dsp:cNvPr id="0" name=""/>
        <dsp:cNvSpPr/>
      </dsp:nvSpPr>
      <dsp:spPr>
        <a:xfrm>
          <a:off x="7626" y="275610"/>
          <a:ext cx="2279397" cy="341909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Bahnschrift SemiBold Condensed" panose="020B0502040204020203" pitchFamily="34" charset="0"/>
            </a:rPr>
            <a:t>п.2007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Bahnschrift SemiBold Condensed" panose="020B0502040204020203" pitchFamily="34" charset="0"/>
            </a:rPr>
            <a:t>Гигиеническое воспитание населения включает в себя: предоставление населению подробной информации о </a:t>
          </a:r>
          <a:r>
            <a:rPr lang="ru-RU" sz="1600" kern="1200" dirty="0" err="1" smtClean="0">
              <a:latin typeface="Bahnschrift SemiBold Condensed" panose="020B0502040204020203" pitchFamily="34" charset="0"/>
            </a:rPr>
            <a:t>сальмонеллёзной</a:t>
          </a:r>
          <a:r>
            <a:rPr lang="ru-RU" sz="1600" kern="1200" dirty="0" smtClean="0">
              <a:latin typeface="Bahnschrift SemiBold Condensed" panose="020B0502040204020203" pitchFamily="34" charset="0"/>
            </a:rPr>
            <a:t> инфекции, основных симптомах заболевания и мерах профилактики с использованием средств массовой информации, листовок, плакатов, бюллетеней, проведения индивидуальных бесед.</a:t>
          </a:r>
          <a:endParaRPr lang="ru-RU" sz="1600" kern="1200" dirty="0">
            <a:latin typeface="Bahnschrift SemiBold Condensed" panose="020B0502040204020203" pitchFamily="34" charset="0"/>
          </a:endParaRPr>
        </a:p>
      </dsp:txBody>
      <dsp:txXfrm>
        <a:off x="74387" y="342371"/>
        <a:ext cx="2145875" cy="3285574"/>
      </dsp:txXfrm>
    </dsp:sp>
    <dsp:sp modelId="{BCF0D367-35DE-46CA-8EA0-7535EBFE3933}">
      <dsp:nvSpPr>
        <dsp:cNvPr id="0" name=""/>
        <dsp:cNvSpPr/>
      </dsp:nvSpPr>
      <dsp:spPr>
        <a:xfrm>
          <a:off x="2514963" y="1702513"/>
          <a:ext cx="483232" cy="5652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2514963" y="1815571"/>
        <a:ext cx="338262" cy="339174"/>
      </dsp:txXfrm>
    </dsp:sp>
    <dsp:sp modelId="{FEBDC6E0-E2A8-4938-89EC-9AAE92B50BC4}">
      <dsp:nvSpPr>
        <dsp:cNvPr id="0" name=""/>
        <dsp:cNvSpPr/>
      </dsp:nvSpPr>
      <dsp:spPr>
        <a:xfrm>
          <a:off x="3198783" y="275610"/>
          <a:ext cx="2279397" cy="341909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Bahnschrift SemiBold Condensed" panose="020B0502040204020203" pitchFamily="34" charset="0"/>
            </a:rPr>
            <a:t>п.2008</a:t>
          </a:r>
        </a:p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Bahnschrift SemiBold Condensed" panose="020B0502040204020203" pitchFamily="34" charset="0"/>
            </a:rPr>
            <a:t>Работники пищеблоков и лица, к ним приравненные (декретированная группа населения), обязаны знать основные сведения о </a:t>
          </a:r>
          <a:r>
            <a:rPr lang="ru-RU" sz="1600" kern="1200" dirty="0" err="1" smtClean="0">
              <a:latin typeface="Bahnschrift SemiBold Condensed" panose="020B0502040204020203" pitchFamily="34" charset="0"/>
            </a:rPr>
            <a:t>сальмонеллёзной</a:t>
          </a:r>
          <a:r>
            <a:rPr lang="ru-RU" sz="1600" kern="1200" dirty="0" smtClean="0">
              <a:latin typeface="Bahnschrift SemiBold Condensed" panose="020B0502040204020203" pitchFamily="34" charset="0"/>
            </a:rPr>
            <a:t> инфекции, которые должны быть включены в программу гигиенического обучения.</a:t>
          </a:r>
          <a:endParaRPr lang="ru-RU" sz="1600" kern="1200" dirty="0">
            <a:latin typeface="Bahnschrift SemiBold Condensed" panose="020B0502040204020203" pitchFamily="34" charset="0"/>
          </a:endParaRPr>
        </a:p>
      </dsp:txBody>
      <dsp:txXfrm>
        <a:off x="3265544" y="342371"/>
        <a:ext cx="2145875" cy="3285574"/>
      </dsp:txXfrm>
    </dsp:sp>
    <dsp:sp modelId="{7344CA5A-9CAE-4274-A950-51AB42E3DAA2}">
      <dsp:nvSpPr>
        <dsp:cNvPr id="0" name=""/>
        <dsp:cNvSpPr/>
      </dsp:nvSpPr>
      <dsp:spPr>
        <a:xfrm>
          <a:off x="5706120" y="1702513"/>
          <a:ext cx="483232" cy="5652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5706120" y="1815571"/>
        <a:ext cx="338262" cy="339174"/>
      </dsp:txXfrm>
    </dsp:sp>
    <dsp:sp modelId="{DA786035-8F04-4F97-BB74-C1E329040930}">
      <dsp:nvSpPr>
        <dsp:cNvPr id="0" name=""/>
        <dsp:cNvSpPr/>
      </dsp:nvSpPr>
      <dsp:spPr>
        <a:xfrm>
          <a:off x="6389939" y="275610"/>
          <a:ext cx="2279397" cy="341909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Bahnschrift SemiBold Condensed" panose="020B0502040204020203" pitchFamily="34" charset="0"/>
            </a:rPr>
            <a:t>п.2009</a:t>
          </a:r>
        </a:p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Bahnschrift SemiBold Condensed" panose="020B0502040204020203" pitchFamily="34" charset="0"/>
            </a:rPr>
            <a:t>Мероприятия по санитарно-просветительской работе среди населения проводятся органами, осуществляющими федеральный государственный санитарно-эпидемиологический надзор, органами исполнительной власти субъектов Российской Федерации в сфере охраны здоровья граждан, медицинскими организациями.</a:t>
          </a:r>
          <a:r>
            <a:rPr lang="ru-RU" sz="1500" kern="1200" dirty="0" smtClean="0"/>
            <a:t/>
          </a:r>
          <a:br>
            <a:rPr lang="ru-RU" sz="1500" kern="1200" dirty="0" smtClean="0"/>
          </a:br>
          <a:endParaRPr lang="ru-RU" sz="1500" kern="1200" dirty="0"/>
        </a:p>
      </dsp:txBody>
      <dsp:txXfrm>
        <a:off x="6456700" y="342371"/>
        <a:ext cx="2145875" cy="32855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0CE5E4-B797-429E-9918-AC50917D2585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7274E-EF82-4CD1-9B78-067735734A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9131289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B66399-9193-45A0-A281-08AFBC67F296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257A2E-9E6D-4D4B-98C7-B1D92962FB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943825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977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749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092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647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587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860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916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08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677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660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7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839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895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8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427734"/>
            <a:ext cx="7772400" cy="1102519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Профилактика сальмонеллезной инфекции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23478"/>
            <a:ext cx="8928992" cy="489654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286" y="411510"/>
            <a:ext cx="1261423" cy="119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55673" y="4659982"/>
            <a:ext cx="583264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b="1" dirty="0" smtClean="0">
                <a:latin typeface="Bahnschrift Condensed" panose="020B0502040204020203" pitchFamily="34" charset="0"/>
                <a:cs typeface="Times New Roman" pitchFamily="18" charset="0"/>
              </a:rPr>
              <a:t>подготовлено ФБУЗ </a:t>
            </a:r>
            <a:r>
              <a:rPr lang="ru-RU" sz="1050" b="1" dirty="0">
                <a:latin typeface="Bahnschrift Condensed" panose="020B0502040204020203" pitchFamily="34" charset="0"/>
                <a:cs typeface="Times New Roman" pitchFamily="18" charset="0"/>
              </a:rPr>
              <a:t>«Центр гигиены и эпидемиологии в Архангельской области и Ненецком автономном округе»</a:t>
            </a:r>
          </a:p>
        </p:txBody>
      </p:sp>
    </p:spTree>
    <p:extLst>
      <p:ext uri="{BB962C8B-B14F-4D97-AF65-F5344CB8AC3E}">
        <p14:creationId xmlns:p14="http://schemas.microsoft.com/office/powerpoint/2010/main" val="421301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123478"/>
            <a:ext cx="8928992" cy="489654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627534"/>
            <a:ext cx="864096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6. </a:t>
            </a:r>
            <a:r>
              <a:rPr lang="ru-RU" sz="2000" dirty="0" err="1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Тифоподобный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 вариант. </a:t>
            </a:r>
            <a:endParaRPr lang="ru-RU" sz="2000" dirty="0" smtClean="0">
              <a:solidFill>
                <a:schemeClr val="accent2">
                  <a:lumMod val="75000"/>
                </a:schemeClr>
              </a:solidFill>
              <a:latin typeface="Bahnschrift Condensed" panose="020B0502040204020203" pitchFamily="34" charset="0"/>
            </a:endParaRPr>
          </a:p>
          <a:p>
            <a:r>
              <a:rPr lang="ru-RU" sz="2000" dirty="0" smtClean="0">
                <a:latin typeface="Bahnschrift Condensed" panose="020B0502040204020203" pitchFamily="34" charset="0"/>
              </a:rPr>
              <a:t>Повышенная </a:t>
            </a:r>
            <a:r>
              <a:rPr lang="ru-RU" sz="2000" dirty="0">
                <a:latin typeface="Bahnschrift Condensed" panose="020B0502040204020203" pitchFamily="34" charset="0"/>
              </a:rPr>
              <a:t>температура кажется 10-14 дней, отмечается вялость, бессонница, головная боль, бледность, брадикардия, </a:t>
            </a:r>
            <a:r>
              <a:rPr lang="ru-RU" sz="2000" dirty="0" err="1">
                <a:latin typeface="Bahnschrift Condensed" panose="020B0502040204020203" pitchFamily="34" charset="0"/>
              </a:rPr>
              <a:t>гепатоспленомегалия</a:t>
            </a:r>
            <a:r>
              <a:rPr lang="ru-RU" sz="2000" dirty="0">
                <a:latin typeface="Bahnschrift Condensed" panose="020B0502040204020203" pitchFamily="34" charset="0"/>
              </a:rPr>
              <a:t>, кожи живота единичная </a:t>
            </a:r>
            <a:r>
              <a:rPr lang="ru-RU" sz="2000" dirty="0" err="1">
                <a:latin typeface="Bahnschrift Condensed" panose="020B0502040204020203" pitchFamily="34" charset="0"/>
              </a:rPr>
              <a:t>розеолезная</a:t>
            </a:r>
            <a:r>
              <a:rPr lang="ru-RU" sz="2000" dirty="0">
                <a:latin typeface="Bahnschrift Condensed" panose="020B0502040204020203" pitchFamily="34" charset="0"/>
              </a:rPr>
              <a:t> сыпь. </a:t>
            </a:r>
            <a:endParaRPr lang="ru-RU" sz="2000" dirty="0" smtClean="0">
              <a:latin typeface="Bahnschrift Condensed" panose="020B0502040204020203" pitchFamily="34" charset="0"/>
            </a:endParaRPr>
          </a:p>
          <a:p>
            <a:r>
              <a:rPr lang="ru-RU" sz="2000" dirty="0" smtClean="0">
                <a:solidFill>
                  <a:srgbClr val="A50021"/>
                </a:solidFill>
                <a:latin typeface="Bahnschrift Condensed" panose="020B0502040204020203" pitchFamily="34" charset="0"/>
              </a:rPr>
              <a:t>7</a:t>
            </a:r>
            <a:r>
              <a:rPr lang="ru-RU" sz="2000" dirty="0">
                <a:solidFill>
                  <a:srgbClr val="A50021"/>
                </a:solidFill>
                <a:latin typeface="Bahnschrift Condensed" panose="020B0502040204020203" pitchFamily="34" charset="0"/>
              </a:rPr>
              <a:t>. Септические вариант. </a:t>
            </a:r>
            <a:endParaRPr lang="ru-RU" sz="2000" dirty="0" smtClean="0">
              <a:solidFill>
                <a:srgbClr val="A50021"/>
              </a:solidFill>
              <a:latin typeface="Bahnschrift Condensed" panose="020B0502040204020203" pitchFamily="34" charset="0"/>
            </a:endParaRPr>
          </a:p>
          <a:p>
            <a:r>
              <a:rPr lang="ru-RU" sz="2000" dirty="0" smtClean="0">
                <a:latin typeface="Bahnschrift Condensed" panose="020B0502040204020203" pitchFamily="34" charset="0"/>
              </a:rPr>
              <a:t>У </a:t>
            </a:r>
            <a:r>
              <a:rPr lang="ru-RU" sz="2000" dirty="0">
                <a:latin typeface="Bahnschrift Condensed" panose="020B0502040204020203" pitchFamily="34" charset="0"/>
              </a:rPr>
              <a:t>больного появляется упорные головные боли, мышечные боли, </a:t>
            </a:r>
            <a:r>
              <a:rPr lang="ru-RU" sz="2000" dirty="0" err="1">
                <a:latin typeface="Bahnschrift Condensed" panose="020B0502040204020203" pitchFamily="34" charset="0"/>
              </a:rPr>
              <a:t>гектическая</a:t>
            </a:r>
            <a:r>
              <a:rPr lang="ru-RU" sz="2000" dirty="0">
                <a:latin typeface="Bahnschrift Condensed" panose="020B0502040204020203" pitchFamily="34" charset="0"/>
              </a:rPr>
              <a:t> лихорадка, потливость, тахикардия, кожные покровы бледные с </a:t>
            </a:r>
            <a:r>
              <a:rPr lang="ru-RU" sz="2000" dirty="0" err="1">
                <a:latin typeface="Bahnschrift Condensed" panose="020B0502040204020203" pitchFamily="34" charset="0"/>
              </a:rPr>
              <a:t>землянистым</a:t>
            </a:r>
            <a:r>
              <a:rPr lang="ru-RU" sz="2000" dirty="0">
                <a:latin typeface="Bahnschrift Condensed" panose="020B0502040204020203" pitchFamily="34" charset="0"/>
              </a:rPr>
              <a:t> оттенком, возможны геморрагические высыпания, увеличение печени и селезенки, формированием гнойных очагов инфекции (пневмония, остеомиелит). </a:t>
            </a:r>
            <a:endParaRPr lang="ru-RU" sz="2000" dirty="0" smtClean="0">
              <a:latin typeface="Bahnschrift Condensed" panose="020B0502040204020203" pitchFamily="34" charset="0"/>
            </a:endParaRPr>
          </a:p>
          <a:p>
            <a:r>
              <a:rPr lang="ru-RU" sz="2000" dirty="0" smtClean="0">
                <a:solidFill>
                  <a:srgbClr val="A50021"/>
                </a:solidFill>
                <a:latin typeface="Bahnschrift Condensed" panose="020B0502040204020203" pitchFamily="34" charset="0"/>
              </a:rPr>
              <a:t>8.Бактериовыделение.</a:t>
            </a:r>
          </a:p>
          <a:p>
            <a:r>
              <a:rPr lang="ru-RU" sz="2000" dirty="0" smtClean="0">
                <a:latin typeface="Bahnschrift Condensed" panose="020B0502040204020203" pitchFamily="34" charset="0"/>
              </a:rPr>
              <a:t>Острые </a:t>
            </a:r>
            <a:r>
              <a:rPr lang="ru-RU" sz="2000" dirty="0">
                <a:latin typeface="Bahnschrift Condensed" panose="020B0502040204020203" pitchFamily="34" charset="0"/>
              </a:rPr>
              <a:t>до 3 месяцев, хроническая- более 3 месяцев, при котором отсутствуют клинические симптомы заболевания. При транзитном - 1-2 кратная выделения в течении 3 месяцев. </a:t>
            </a:r>
          </a:p>
        </p:txBody>
      </p:sp>
    </p:spTree>
    <p:extLst>
      <p:ext uri="{BB962C8B-B14F-4D97-AF65-F5344CB8AC3E}">
        <p14:creationId xmlns:p14="http://schemas.microsoft.com/office/powerpoint/2010/main" val="27908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23478"/>
            <a:ext cx="8928992" cy="489654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309592"/>
            <a:ext cx="5976664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Bahnschrift SemiBold Condensed" panose="020B0502040204020203" pitchFamily="34" charset="0"/>
              </a:rPr>
              <a:t>Профилактические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Bahnschrift SemiBold Condensed" panose="020B0502040204020203" pitchFamily="34" charset="0"/>
              </a:rPr>
              <a:t>мероприятия</a:t>
            </a:r>
          </a:p>
          <a:p>
            <a:endParaRPr lang="ru-RU" dirty="0">
              <a:solidFill>
                <a:schemeClr val="accent2">
                  <a:lumMod val="75000"/>
                </a:schemeClr>
              </a:solidFill>
              <a:latin typeface="Bahnschrift SemiBold Condensed" panose="020B0502040204020203" pitchFamily="34" charset="0"/>
            </a:endParaRPr>
          </a:p>
          <a:p>
            <a:r>
              <a:rPr lang="ru-RU" dirty="0">
                <a:latin typeface="Bahnschrift SemiBold Condensed" panose="020B0502040204020203" pitchFamily="34" charset="0"/>
              </a:rPr>
              <a:t>1.Усилить контроль за </a:t>
            </a:r>
            <a:r>
              <a:rPr lang="ru-RU" dirty="0" smtClean="0">
                <a:latin typeface="Bahnschrift SemiBold Condensed" panose="020B0502040204020203" pitchFamily="34" charset="0"/>
              </a:rPr>
              <a:t>поступлением на предприятие  продовольственного </a:t>
            </a:r>
            <a:r>
              <a:rPr lang="ru-RU" dirty="0">
                <a:latin typeface="Bahnschrift SemiBold Condensed" panose="020B0502040204020203" pitchFamily="34" charset="0"/>
              </a:rPr>
              <a:t>сырья и </a:t>
            </a:r>
            <a:r>
              <a:rPr lang="ru-RU" dirty="0" smtClean="0">
                <a:latin typeface="Bahnschrift SemiBold Condensed" panose="020B0502040204020203" pitchFamily="34" charset="0"/>
              </a:rPr>
              <a:t>пищевых продуктов </a:t>
            </a:r>
            <a:r>
              <a:rPr lang="ru-RU" dirty="0">
                <a:latin typeface="Bahnschrift SemiBold Condensed" panose="020B0502040204020203" pitchFamily="34" charset="0"/>
              </a:rPr>
              <a:t>животного происхождения.</a:t>
            </a:r>
          </a:p>
          <a:p>
            <a:r>
              <a:rPr lang="ru-RU" dirty="0" smtClean="0">
                <a:latin typeface="Bahnschrift SemiBold Condensed" panose="020B0502040204020203" pitchFamily="34" charset="0"/>
              </a:rPr>
              <a:t>2.Не </a:t>
            </a:r>
            <a:r>
              <a:rPr lang="ru-RU" dirty="0">
                <a:latin typeface="Bahnschrift SemiBold Condensed" panose="020B0502040204020203" pitchFamily="34" charset="0"/>
              </a:rPr>
              <a:t>допускать к приёму </a:t>
            </a:r>
            <a:r>
              <a:rPr lang="ru-RU" dirty="0" smtClean="0">
                <a:latin typeface="Bahnschrift SemiBold Condensed" panose="020B0502040204020203" pitchFamily="34" charset="0"/>
              </a:rPr>
              <a:t>продовольственное сырьё </a:t>
            </a:r>
            <a:r>
              <a:rPr lang="ru-RU" dirty="0">
                <a:latin typeface="Bahnschrift SemiBold Condensed" panose="020B0502040204020203" pitchFamily="34" charset="0"/>
              </a:rPr>
              <a:t>и пищевые продукты без </a:t>
            </a:r>
            <a:r>
              <a:rPr lang="ru-RU" dirty="0" smtClean="0">
                <a:latin typeface="Bahnschrift SemiBold Condensed" panose="020B0502040204020203" pitchFamily="34" charset="0"/>
              </a:rPr>
              <a:t>документов, подтверждающих </a:t>
            </a:r>
            <a:r>
              <a:rPr lang="ru-RU" dirty="0">
                <a:latin typeface="Bahnschrift SemiBold Condensed" panose="020B0502040204020203" pitchFamily="34" charset="0"/>
              </a:rPr>
              <a:t>их качество и безопасность</a:t>
            </a:r>
          </a:p>
          <a:p>
            <a:r>
              <a:rPr lang="ru-RU" dirty="0">
                <a:latin typeface="Bahnschrift SemiBold Condensed" panose="020B0502040204020203" pitchFamily="34" charset="0"/>
              </a:rPr>
              <a:t>(сертификат или декларация </a:t>
            </a:r>
            <a:r>
              <a:rPr lang="ru-RU" dirty="0" smtClean="0">
                <a:latin typeface="Bahnschrift SemiBold Condensed" panose="020B0502040204020203" pitchFamily="34" charset="0"/>
              </a:rPr>
              <a:t>о Соответствии ,</a:t>
            </a:r>
            <a:r>
              <a:rPr lang="ru-RU" dirty="0">
                <a:latin typeface="Bahnschrift SemiBold Condensed" panose="020B0502040204020203" pitchFamily="34" charset="0"/>
              </a:rPr>
              <a:t>ветеринарная свидетельство </a:t>
            </a:r>
            <a:r>
              <a:rPr lang="ru-RU" dirty="0" smtClean="0">
                <a:latin typeface="Bahnschrift SemiBold Condensed" panose="020B0502040204020203" pitchFamily="34" charset="0"/>
              </a:rPr>
              <a:t>по форме </a:t>
            </a:r>
            <a:r>
              <a:rPr lang="ru-RU" dirty="0">
                <a:latin typeface="Bahnschrift SemiBold Condensed" panose="020B0502040204020203" pitchFamily="34" charset="0"/>
              </a:rPr>
              <a:t>№2 или ветеринарная справка </a:t>
            </a:r>
            <a:r>
              <a:rPr lang="ru-RU" dirty="0" smtClean="0">
                <a:latin typeface="Bahnschrift SemiBold Condensed" panose="020B0502040204020203" pitchFamily="34" charset="0"/>
              </a:rPr>
              <a:t>по форме </a:t>
            </a:r>
            <a:r>
              <a:rPr lang="ru-RU" dirty="0">
                <a:latin typeface="Bahnschrift SemiBold Condensed" panose="020B0502040204020203" pitchFamily="34" charset="0"/>
              </a:rPr>
              <a:t>№ </a:t>
            </a:r>
            <a:r>
              <a:rPr lang="ru-RU" dirty="0" smtClean="0">
                <a:latin typeface="Bahnschrift SemiBold Condensed" panose="020B0502040204020203" pitchFamily="34" charset="0"/>
              </a:rPr>
              <a:t>4)</a:t>
            </a:r>
          </a:p>
          <a:p>
            <a:endParaRPr lang="ru-RU" dirty="0" smtClean="0">
              <a:latin typeface="Bahnschrift SemiBold Condensed" panose="020B0502040204020203" pitchFamily="34" charset="0"/>
            </a:endParaRPr>
          </a:p>
          <a:p>
            <a:endParaRPr lang="ru-RU" sz="2400" dirty="0">
              <a:latin typeface="Bahnschrift SemiBold Condensed" panose="020B0502040204020203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50" t="9361" r="43751" b="12222"/>
          <a:stretch/>
        </p:blipFill>
        <p:spPr bwMode="auto">
          <a:xfrm>
            <a:off x="6516216" y="310393"/>
            <a:ext cx="2134205" cy="3148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2557987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Bahnschrift SemiBold Condensed" panose="020B0502040204020203" pitchFamily="34" charset="0"/>
              </a:rPr>
              <a:t>3.Усилить </a:t>
            </a:r>
            <a:r>
              <a:rPr lang="ru-RU" dirty="0">
                <a:latin typeface="Bahnschrift SemiBold Condensed" panose="020B0502040204020203" pitchFamily="34" charset="0"/>
              </a:rPr>
              <a:t>контроль соблюдения:</a:t>
            </a:r>
          </a:p>
          <a:p>
            <a:r>
              <a:rPr lang="ru-RU" dirty="0">
                <a:latin typeface="Bahnschrift SemiBold Condensed" panose="020B0502040204020203" pitchFamily="34" charset="0"/>
              </a:rPr>
              <a:t>3.1. Сроков хранения и реализации пищевых продуктов.</a:t>
            </a:r>
          </a:p>
          <a:p>
            <a:r>
              <a:rPr lang="ru-RU" dirty="0">
                <a:latin typeface="Bahnschrift SemiBold Condensed" panose="020B0502040204020203" pitchFamily="34" charset="0"/>
              </a:rPr>
              <a:t>3.2. Требований к маркировке и режимов </a:t>
            </a:r>
            <a:r>
              <a:rPr lang="ru-RU" dirty="0" smtClean="0">
                <a:latin typeface="Bahnschrift SemiBold Condensed" panose="020B0502040204020203" pitchFamily="34" charset="0"/>
              </a:rPr>
              <a:t>мытья разделочного </a:t>
            </a:r>
            <a:r>
              <a:rPr lang="ru-RU" dirty="0">
                <a:latin typeface="Bahnschrift SemiBold Condensed" panose="020B0502040204020203" pitchFamily="34" charset="0"/>
              </a:rPr>
              <a:t>инвентаря, технологического</a:t>
            </a:r>
          </a:p>
          <a:p>
            <a:r>
              <a:rPr lang="ru-RU" dirty="0">
                <a:latin typeface="Bahnschrift SemiBold Condensed" panose="020B0502040204020203" pitchFamily="34" charset="0"/>
              </a:rPr>
              <a:t>оборудования, посуды, тары.</a:t>
            </a:r>
          </a:p>
          <a:p>
            <a:r>
              <a:rPr lang="ru-RU" dirty="0">
                <a:latin typeface="Bahnschrift SemiBold Condensed" panose="020B0502040204020203" pitchFamily="34" charset="0"/>
              </a:rPr>
              <a:t>3.3. Хранения и режимов обработки </a:t>
            </a:r>
            <a:r>
              <a:rPr lang="ru-RU" dirty="0" smtClean="0">
                <a:latin typeface="Bahnschrift SemiBold Condensed" panose="020B0502040204020203" pitchFamily="34" charset="0"/>
              </a:rPr>
              <a:t>яйца, используемого </a:t>
            </a:r>
            <a:r>
              <a:rPr lang="ru-RU" dirty="0">
                <a:latin typeface="Bahnschrift SemiBold Condensed" panose="020B0502040204020203" pitchFamily="34" charset="0"/>
              </a:rPr>
              <a:t>для приготовления блюд .</a:t>
            </a:r>
          </a:p>
          <a:p>
            <a:r>
              <a:rPr lang="ru-RU" dirty="0">
                <a:latin typeface="Bahnschrift SemiBold Condensed" panose="020B0502040204020203" pitchFamily="34" charset="0"/>
              </a:rPr>
              <a:t>3.4. Поточности технологических процессов </a:t>
            </a:r>
            <a:r>
              <a:rPr lang="ru-RU" dirty="0" smtClean="0">
                <a:latin typeface="Bahnschrift SemiBold Condensed" panose="020B0502040204020203" pitchFamily="34" charset="0"/>
              </a:rPr>
              <a:t>при приготовлении </a:t>
            </a:r>
            <a:r>
              <a:rPr lang="ru-RU" dirty="0">
                <a:latin typeface="Bahnschrift SemiBold Condensed" panose="020B0502040204020203" pitchFamily="34" charset="0"/>
              </a:rPr>
              <a:t>блюд, кулинарных и </a:t>
            </a:r>
            <a:r>
              <a:rPr lang="ru-RU" dirty="0" smtClean="0">
                <a:latin typeface="Bahnschrift SemiBold Condensed" panose="020B0502040204020203" pitchFamily="34" charset="0"/>
              </a:rPr>
              <a:t>кондитерских изделий</a:t>
            </a:r>
            <a:r>
              <a:rPr lang="ru-RU" dirty="0">
                <a:latin typeface="Bahnschrift SemiBold Condensed" panose="020B0502040204020203" pitchFamily="34" charset="0"/>
              </a:rPr>
              <a:t>. (Поточность технологического </a:t>
            </a:r>
            <a:r>
              <a:rPr lang="ru-RU" dirty="0" smtClean="0">
                <a:latin typeface="Bahnschrift SemiBold Condensed" panose="020B0502040204020203" pitchFamily="34" charset="0"/>
              </a:rPr>
              <a:t>процесса приготовления </a:t>
            </a:r>
            <a:r>
              <a:rPr lang="ru-RU" dirty="0">
                <a:latin typeface="Bahnschrift SemiBold Condensed" panose="020B0502040204020203" pitchFamily="34" charset="0"/>
              </a:rPr>
              <a:t>блюд должна исключать возможность</a:t>
            </a:r>
          </a:p>
          <a:p>
            <a:r>
              <a:rPr lang="ru-RU" dirty="0">
                <a:latin typeface="Bahnschrift SemiBold Condensed" panose="020B0502040204020203" pitchFamily="34" charset="0"/>
              </a:rPr>
              <a:t>контакта сырых и готовых к употреблению продуктов.)</a:t>
            </a:r>
          </a:p>
        </p:txBody>
      </p:sp>
    </p:spTree>
    <p:extLst>
      <p:ext uri="{BB962C8B-B14F-4D97-AF65-F5344CB8AC3E}">
        <p14:creationId xmlns:p14="http://schemas.microsoft.com/office/powerpoint/2010/main" val="117879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23478"/>
            <a:ext cx="8928992" cy="489654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828778451"/>
              </p:ext>
            </p:extLst>
          </p:nvPr>
        </p:nvGraphicFramePr>
        <p:xfrm>
          <a:off x="323528" y="309592"/>
          <a:ext cx="8496944" cy="2862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88" t="32427" r="37044" b="44857"/>
          <a:stretch/>
        </p:blipFill>
        <p:spPr bwMode="auto">
          <a:xfrm>
            <a:off x="1547814" y="3075805"/>
            <a:ext cx="5656521" cy="17180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367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251518" y="313422"/>
            <a:ext cx="8568954" cy="102141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23478"/>
            <a:ext cx="8928992" cy="489654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39502"/>
            <a:ext cx="8568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Bahnschrift SemiBold Condensed" panose="020B0502040204020203" pitchFamily="34" charset="0"/>
              </a:rPr>
              <a:t>Наиболее частыми причинами пищевых </a:t>
            </a:r>
            <a:r>
              <a:rPr lang="ru-RU" sz="2000" dirty="0" err="1">
                <a:latin typeface="Bahnschrift SemiBold Condensed" panose="020B0502040204020203" pitchFamily="34" charset="0"/>
              </a:rPr>
              <a:t>токсикоинфекций</a:t>
            </a:r>
            <a:r>
              <a:rPr lang="ru-RU" sz="2000" dirty="0">
                <a:latin typeface="Bahnschrift SemiBold Condensed" panose="020B0502040204020203" pitchFamily="34" charset="0"/>
              </a:rPr>
              <a:t> – сальмонеллеза являются нарушения технологии приготовления блюд, их неправильное хранение, не соблюдение правил личной гигиены сотрудниками предприятий общественного </a:t>
            </a:r>
            <a:r>
              <a:rPr lang="ru-RU" sz="2000" dirty="0" smtClean="0">
                <a:latin typeface="Bahnschrift SemiBold Condensed" panose="020B0502040204020203" pitchFamily="34" charset="0"/>
              </a:rPr>
              <a:t>питания.</a:t>
            </a:r>
            <a:endParaRPr lang="ru-RU" sz="2000" dirty="0">
              <a:latin typeface="Bahnschrift SemiBold Condensed" panose="020B0502040204020203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2172" y="1491630"/>
            <a:ext cx="8796337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Bahnschrift SemiBold Condensed" panose="020B0502040204020203" pitchFamily="34" charset="0"/>
              </a:rPr>
              <a:t>В общественном питании следует строго соблюдать санитарно-эпидемиологический режим при обороте пищевого сырья, приготовлении готовых блюд, установленный требованиями санитарных правил СП 2.3/2.4.3590-20 «Санитарно-эпидемиологические требования к организациям общественного питания</a:t>
            </a:r>
            <a:r>
              <a:rPr lang="ru-RU" sz="2000" dirty="0" smtClean="0">
                <a:latin typeface="Bahnschrift SemiBold Condensed" panose="020B0502040204020203" pitchFamily="34" charset="0"/>
              </a:rPr>
              <a:t>»:</a:t>
            </a:r>
          </a:p>
          <a:p>
            <a:endParaRPr lang="ru-RU" sz="2000" dirty="0">
              <a:latin typeface="Bahnschrift SemiBold Condensed" panose="020B0502040204020203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Bahnschrift SemiBold Condensed" panose="020B0502040204020203" pitchFamily="34" charset="0"/>
              </a:rPr>
              <a:t>соблюдение </a:t>
            </a:r>
            <a:r>
              <a:rPr lang="ru-RU" sz="2000" dirty="0">
                <a:latin typeface="Bahnschrift SemiBold Condensed" panose="020B0502040204020203" pitchFamily="34" charset="0"/>
              </a:rPr>
              <a:t>технологии приготовления, хранения и реализации пищевых продуктов</a:t>
            </a:r>
            <a:r>
              <a:rPr lang="ru-RU" sz="2000" dirty="0" smtClean="0">
                <a:latin typeface="Bahnschrift SemiBold Condensed" panose="020B0502040204020203" pitchFamily="34" charset="0"/>
              </a:rPr>
              <a:t>,</a:t>
            </a:r>
          </a:p>
          <a:p>
            <a:pPr marL="342900" indent="-342900">
              <a:buFontTx/>
              <a:buChar char="-"/>
            </a:pPr>
            <a:endParaRPr lang="ru-RU" sz="2000" dirty="0">
              <a:latin typeface="Bahnschrift SemiBold Condensed" panose="020B0502040204020203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Bahnschrift SemiBold Condensed" panose="020B0502040204020203" pitchFamily="34" charset="0"/>
              </a:rPr>
              <a:t>дезинфекция </a:t>
            </a:r>
            <a:r>
              <a:rPr lang="ru-RU" sz="2000" dirty="0">
                <a:latin typeface="Bahnschrift SemiBold Condensed" panose="020B0502040204020203" pitchFamily="34" charset="0"/>
              </a:rPr>
              <a:t>оборудования и инвентаря, борьба с насекомыми и грызунами,  </a:t>
            </a:r>
            <a:endParaRPr lang="ru-RU" sz="2000" dirty="0" smtClean="0">
              <a:latin typeface="Bahnschrift SemiBold Condensed" panose="020B0502040204020203" pitchFamily="34" charset="0"/>
            </a:endParaRPr>
          </a:p>
          <a:p>
            <a:endParaRPr lang="ru-RU" sz="2000" dirty="0">
              <a:latin typeface="Bahnschrift SemiBold Condensed" panose="020B0502040204020203" pitchFamily="34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Bahnschrift SemiBold Condensed" panose="020B0502040204020203" pitchFamily="34" charset="0"/>
              </a:rPr>
              <a:t>строгое </a:t>
            </a:r>
            <a:r>
              <a:rPr lang="ru-RU" sz="2000" dirty="0">
                <a:latin typeface="Bahnschrift SemiBold Condensed" panose="020B0502040204020203" pitchFamily="34" charset="0"/>
              </a:rPr>
              <a:t>соблюдение правил личной гигиены и санитарного режима пищевого предприятия</a:t>
            </a:r>
            <a:r>
              <a:rPr lang="ru-RU" sz="2000" dirty="0" smtClean="0">
                <a:latin typeface="Bahnschrift SemiBold Condensed" panose="020B0502040204020203" pitchFamily="34" charset="0"/>
              </a:rPr>
              <a:t>.</a:t>
            </a:r>
          </a:p>
          <a:p>
            <a:pPr marL="342900" indent="-342900">
              <a:buFontTx/>
              <a:buChar char="-"/>
            </a:pPr>
            <a:endParaRPr lang="ru-RU" sz="2000" dirty="0">
              <a:latin typeface="Bahnschrift SemiBold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43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23478"/>
            <a:ext cx="8928992" cy="489654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087334386"/>
              </p:ext>
            </p:extLst>
          </p:nvPr>
        </p:nvGraphicFramePr>
        <p:xfrm>
          <a:off x="179512" y="267494"/>
          <a:ext cx="8784976" cy="2862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0" t="67222" r="4043" b="6481"/>
          <a:stretch/>
        </p:blipFill>
        <p:spPr>
          <a:xfrm>
            <a:off x="1200150" y="3457575"/>
            <a:ext cx="6715126" cy="135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96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23478"/>
            <a:ext cx="8928992" cy="489654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541515091"/>
              </p:ext>
            </p:extLst>
          </p:nvPr>
        </p:nvGraphicFramePr>
        <p:xfrm>
          <a:off x="128694" y="136416"/>
          <a:ext cx="8691778" cy="47395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2203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23478"/>
            <a:ext cx="8928992" cy="489654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411510"/>
            <a:ext cx="864096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Bahnschrift SemiBold Condensed" panose="020B0502040204020203" pitchFamily="34" charset="0"/>
              </a:rPr>
              <a:t>Ответственность за общее санитарное состояние предприятия, за соблюдение санитарного режима и допуск к работе лиц, не прошедших медицинское обследование, за создание условий, необходимых для выполнения работниками правил личной гигиены, за качество поступающего сырья и выпускаемой продукции несет руководитель предприятия-субъект предпринимательской деятельности</a:t>
            </a:r>
            <a:r>
              <a:rPr lang="ru-RU" sz="2400" dirty="0" smtClean="0">
                <a:latin typeface="Bahnschrift SemiBold Condensed" panose="020B0502040204020203" pitchFamily="34" charset="0"/>
              </a:rPr>
              <a:t>.</a:t>
            </a:r>
          </a:p>
          <a:p>
            <a:r>
              <a:rPr lang="ru-RU" sz="2400" dirty="0">
                <a:latin typeface="Bahnschrift SemiBold Condensed" panose="020B0502040204020203" pitchFamily="34" charset="0"/>
              </a:rPr>
              <a:t>С целью предупреждения совершения правонарушений в области санитарно-эпидемиологического благополучия и закона о защите прав потребителей на предприятии общественного питания</a:t>
            </a:r>
            <a:r>
              <a:rPr lang="ru-RU" sz="2400" dirty="0" smtClean="0">
                <a:latin typeface="Bahnschrift SemiBold Condensed" panose="020B0502040204020203" pitchFamily="34" charset="0"/>
              </a:rPr>
              <a:t>, субъект </a:t>
            </a:r>
            <a:r>
              <a:rPr lang="ru-RU" sz="2400" dirty="0">
                <a:latin typeface="Bahnschrift SemiBold Condensed" panose="020B0502040204020203" pitchFamily="34" charset="0"/>
              </a:rPr>
              <a:t>предпринимательской деятельности имеет право по личной инициативе инициировать проведение профилактических мероприятий – </a:t>
            </a:r>
            <a:r>
              <a:rPr lang="ru-RU" sz="2400" dirty="0" smtClean="0">
                <a:latin typeface="Bahnschrift SemiBold Condensed" panose="020B0502040204020203" pitchFamily="34" charset="0"/>
              </a:rPr>
              <a:t>профилактических визитов.</a:t>
            </a:r>
            <a:endParaRPr lang="ru-RU" sz="2400" dirty="0">
              <a:latin typeface="Bahnschrift SemiBold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60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23478"/>
            <a:ext cx="8928992" cy="489654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67891" y="1084387"/>
            <a:ext cx="8280920" cy="551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Гигиеническое воспитание и обучение населения вопросам профилактики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сальмонеллёзной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 инфекции ( раздел 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XXVI.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Профилактика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сальмонеллёза</a:t>
            </a:r>
            <a:r>
              <a:rPr lang="en-US" sz="2000" b="1" dirty="0" smtClean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СанПиН 3.3686-21 Санитарно-эпидемиологические требования по профилактике инфекционных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болезней )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Bahnschrift Condensed" panose="020B0502040204020203" pitchFamily="34" charset="0"/>
            </a:endParaRP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027046600"/>
              </p:ext>
            </p:extLst>
          </p:nvPr>
        </p:nvGraphicFramePr>
        <p:xfrm>
          <a:off x="251520" y="1059582"/>
          <a:ext cx="8676964" cy="39703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4976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23478"/>
            <a:ext cx="8928992" cy="489654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130848" y="2211710"/>
            <a:ext cx="4859424" cy="551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Спасибо за внимание!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487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123478"/>
            <a:ext cx="8928992" cy="489654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33863" y="1059582"/>
            <a:ext cx="518457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sz="2000" dirty="0">
                <a:latin typeface="Bahnschrift Condensed" panose="020B0502040204020203" pitchFamily="34" charset="0"/>
              </a:rPr>
              <a:t>В 1880 году немецкий ученый </a:t>
            </a:r>
            <a:r>
              <a:rPr lang="ru-RU" sz="2000" dirty="0" err="1">
                <a:latin typeface="Bahnschrift Condensed" panose="020B0502040204020203" pitchFamily="34" charset="0"/>
              </a:rPr>
              <a:t>Гертнер</a:t>
            </a:r>
            <a:r>
              <a:rPr lang="ru-RU" sz="2000" dirty="0">
                <a:latin typeface="Bahnschrift Condensed" panose="020B0502040204020203" pitchFamily="34" charset="0"/>
              </a:rPr>
              <a:t> впервые выделил из организма погибшего человека и из остатков мяса, которое употреблялось им в пищу, один и тот же микроб. Так была установлена инфекционная природа пищевых отравлений, а группу болезнетворных микробов, вызывающих эту болезнь, назвали </a:t>
            </a:r>
            <a:r>
              <a:rPr lang="ru-RU" sz="2000" dirty="0" smtClean="0">
                <a:latin typeface="Bahnschrift Condensed" panose="020B0502040204020203" pitchFamily="34" charset="0"/>
              </a:rPr>
              <a:t>сальмонеллами, в </a:t>
            </a:r>
            <a:r>
              <a:rPr lang="ru-RU" sz="2000" dirty="0">
                <a:latin typeface="Bahnschrift Condensed" panose="020B0502040204020203" pitchFamily="34" charset="0"/>
              </a:rPr>
              <a:t>честь одного из </a:t>
            </a:r>
            <a:r>
              <a:rPr lang="ru-RU" sz="2000" dirty="0" smtClean="0">
                <a:latin typeface="Bahnschrift Condensed" panose="020B0502040204020203" pitchFamily="34" charset="0"/>
              </a:rPr>
              <a:t>исследователей -  </a:t>
            </a:r>
            <a:r>
              <a:rPr lang="ru-RU" sz="2000" dirty="0">
                <a:latin typeface="Bahnschrift Condensed" panose="020B0502040204020203" pitchFamily="34" charset="0"/>
              </a:rPr>
              <a:t>Д.Э. </a:t>
            </a:r>
            <a:r>
              <a:rPr lang="ru-RU" sz="2000" dirty="0" err="1">
                <a:latin typeface="Bahnschrift Condensed" panose="020B0502040204020203" pitchFamily="34" charset="0"/>
              </a:rPr>
              <a:t>Салмона</a:t>
            </a:r>
            <a:r>
              <a:rPr lang="ru-RU" sz="2000" dirty="0">
                <a:latin typeface="Bahnschrift Condensed" panose="020B0502040204020203" pitchFamily="34" charset="0"/>
              </a:rPr>
              <a:t>. </a:t>
            </a:r>
            <a:endParaRPr lang="ru-RU" sz="2000" dirty="0" smtClean="0">
              <a:latin typeface="Bahnschrift Condensed" panose="020B0502040204020203" pitchFamily="34" charset="0"/>
            </a:endParaRPr>
          </a:p>
          <a:p>
            <a:pPr indent="457200"/>
            <a:r>
              <a:rPr lang="ru-RU" sz="2000" dirty="0" smtClean="0">
                <a:latin typeface="Bahnschrift Condensed" panose="020B0502040204020203" pitchFamily="34" charset="0"/>
              </a:rPr>
              <a:t>В </a:t>
            </a:r>
            <a:r>
              <a:rPr lang="ru-RU" sz="2000" dirty="0">
                <a:latin typeface="Bahnschrift Condensed" panose="020B0502040204020203" pitchFamily="34" charset="0"/>
              </a:rPr>
              <a:t>1934 году международная номенклатурная комиссия утвердила название рода </a:t>
            </a:r>
            <a:r>
              <a:rPr lang="ru-RU" sz="2000" dirty="0" err="1">
                <a:latin typeface="Bahnschrift Condensed" panose="020B0502040204020203" pitchFamily="34" charset="0"/>
              </a:rPr>
              <a:t>Salmonella</a:t>
            </a:r>
            <a:r>
              <a:rPr lang="ru-RU" sz="2000" dirty="0">
                <a:latin typeface="Bahnschrift Condensed" panose="020B0502040204020203" pitchFamily="34" charset="0"/>
              </a:rPr>
              <a:t> и предложила болезнь, вызванную этими бактериями назвать сальмонеллезом.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95"/>
          <a:stretch/>
        </p:blipFill>
        <p:spPr>
          <a:xfrm>
            <a:off x="6228183" y="1069381"/>
            <a:ext cx="2449851" cy="3590601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142288" y="652339"/>
            <a:ext cx="4859424" cy="551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История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39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123478"/>
            <a:ext cx="8928992" cy="489654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42288" y="652339"/>
            <a:ext cx="4859424" cy="551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Этиология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347614"/>
            <a:ext cx="3240360" cy="27163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287016" y="1059582"/>
            <a:ext cx="52930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sz="2000" dirty="0">
                <a:latin typeface="Bahnschrift Condensed" panose="020B0502040204020203" pitchFamily="34" charset="0"/>
              </a:rPr>
              <a:t>Возбудитель- </a:t>
            </a:r>
            <a:r>
              <a:rPr lang="ru-RU" sz="2000" dirty="0" err="1">
                <a:latin typeface="Bahnschrift Condensed" panose="020B0502040204020203" pitchFamily="34" charset="0"/>
              </a:rPr>
              <a:t>Salmonella</a:t>
            </a:r>
            <a:r>
              <a:rPr lang="ru-RU" sz="2000" dirty="0">
                <a:latin typeface="Bahnschrift Condensed" panose="020B0502040204020203" pitchFamily="34" charset="0"/>
              </a:rPr>
              <a:t>, относится к сальмонеллам, различают несколько десятков серологических групп. </a:t>
            </a:r>
            <a:endParaRPr lang="ru-RU" sz="2000" dirty="0" smtClean="0">
              <a:latin typeface="Bahnschrift Condensed" panose="020B0502040204020203" pitchFamily="34" charset="0"/>
            </a:endParaRPr>
          </a:p>
          <a:p>
            <a:pPr indent="457200"/>
            <a:r>
              <a:rPr lang="ru-RU" sz="2000" dirty="0" smtClean="0">
                <a:latin typeface="Bahnschrift Condensed" panose="020B0502040204020203" pitchFamily="34" charset="0"/>
              </a:rPr>
              <a:t>На </a:t>
            </a:r>
            <a:r>
              <a:rPr lang="ru-RU" sz="2000" dirty="0">
                <a:latin typeface="Bahnschrift Condensed" panose="020B0502040204020203" pitchFamily="34" charset="0"/>
              </a:rPr>
              <a:t>сегодняшний день чаще всего высеивают от пациентов S</a:t>
            </a:r>
            <a:r>
              <a:rPr lang="ru-RU" sz="2000" dirty="0" smtClean="0">
                <a:latin typeface="Bahnschrift Condensed" panose="020B0502040204020203" pitchFamily="34" charset="0"/>
              </a:rPr>
              <a:t>. </a:t>
            </a:r>
            <a:r>
              <a:rPr lang="ru-RU" sz="2000" dirty="0" err="1" smtClean="0">
                <a:latin typeface="Bahnschrift Condensed" panose="020B0502040204020203" pitchFamily="34" charset="0"/>
              </a:rPr>
              <a:t>Enteritidis</a:t>
            </a:r>
            <a:r>
              <a:rPr lang="ru-RU" sz="2000" dirty="0">
                <a:latin typeface="Bahnschrift Condensed" panose="020B0502040204020203" pitchFamily="34" charset="0"/>
              </a:rPr>
              <a:t>( сальмонелла </a:t>
            </a:r>
            <a:r>
              <a:rPr lang="ru-RU" sz="2000" dirty="0" err="1">
                <a:latin typeface="Bahnschrift Condensed" panose="020B0502040204020203" pitchFamily="34" charset="0"/>
              </a:rPr>
              <a:t>энтеритидис</a:t>
            </a:r>
            <a:r>
              <a:rPr lang="ru-RU" sz="2000" dirty="0">
                <a:latin typeface="Bahnschrift Condensed" panose="020B0502040204020203" pitchFamily="34" charset="0"/>
              </a:rPr>
              <a:t>).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2383021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latin typeface="Bahnschrift Condensed" panose="020B0502040204020203" pitchFamily="34" charset="0"/>
              </a:rPr>
              <a:t>Свойства возбудителя. </a:t>
            </a:r>
            <a:endParaRPr lang="ru-RU" sz="2000" dirty="0" smtClean="0">
              <a:latin typeface="Bahnschrift Condensed" panose="020B0502040204020203" pitchFamily="34" charset="0"/>
            </a:endParaRPr>
          </a:p>
          <a:p>
            <a:r>
              <a:rPr lang="ru-RU" sz="2000" dirty="0" smtClean="0">
                <a:latin typeface="Bahnschrift Condensed" panose="020B0502040204020203" pitchFamily="34" charset="0"/>
              </a:rPr>
              <a:t>• </a:t>
            </a:r>
            <a:r>
              <a:rPr lang="ru-RU" sz="2000" dirty="0">
                <a:latin typeface="Bahnschrift Condensed" panose="020B0502040204020203" pitchFamily="34" charset="0"/>
              </a:rPr>
              <a:t>не образуют спор; </a:t>
            </a:r>
            <a:endParaRPr lang="ru-RU" sz="2000" dirty="0" smtClean="0">
              <a:latin typeface="Bahnschrift Condensed" panose="020B0502040204020203" pitchFamily="34" charset="0"/>
            </a:endParaRPr>
          </a:p>
          <a:p>
            <a:r>
              <a:rPr lang="ru-RU" sz="2000" dirty="0" smtClean="0">
                <a:latin typeface="Bahnschrift Condensed" panose="020B0502040204020203" pitchFamily="34" charset="0"/>
              </a:rPr>
              <a:t>• </a:t>
            </a:r>
            <a:r>
              <a:rPr lang="ru-RU" sz="2000" dirty="0">
                <a:latin typeface="Bahnschrift Condensed" panose="020B0502040204020203" pitchFamily="34" charset="0"/>
              </a:rPr>
              <a:t>подвижны; </a:t>
            </a:r>
            <a:endParaRPr lang="ru-RU" sz="2000" dirty="0" smtClean="0">
              <a:latin typeface="Bahnschrift Condensed" panose="020B0502040204020203" pitchFamily="34" charset="0"/>
            </a:endParaRPr>
          </a:p>
          <a:p>
            <a:r>
              <a:rPr lang="ru-RU" sz="2000" dirty="0" smtClean="0">
                <a:latin typeface="Bahnschrift Condensed" panose="020B0502040204020203" pitchFamily="34" charset="0"/>
              </a:rPr>
              <a:t>• </a:t>
            </a:r>
            <a:r>
              <a:rPr lang="ru-RU" sz="2000" dirty="0">
                <a:latin typeface="Bahnschrift Condensed" panose="020B0502040204020203" pitchFamily="34" charset="0"/>
              </a:rPr>
              <a:t>имеют жгутики; </a:t>
            </a:r>
            <a:endParaRPr lang="ru-RU" sz="2000" dirty="0" smtClean="0">
              <a:latin typeface="Bahnschrift Condensed" panose="020B0502040204020203" pitchFamily="34" charset="0"/>
            </a:endParaRPr>
          </a:p>
          <a:p>
            <a:r>
              <a:rPr lang="ru-RU" sz="2000" dirty="0" smtClean="0">
                <a:latin typeface="Bahnschrift Condensed" panose="020B0502040204020203" pitchFamily="34" charset="0"/>
              </a:rPr>
              <a:t>• </a:t>
            </a:r>
            <a:r>
              <a:rPr lang="ru-RU" sz="2000" dirty="0">
                <a:latin typeface="Bahnschrift Condensed" panose="020B0502040204020203" pitchFamily="34" charset="0"/>
              </a:rPr>
              <a:t>имеют 2 антигена(О-антиген-соматический и </a:t>
            </a:r>
            <a:r>
              <a:rPr lang="ru-RU" sz="2000" dirty="0" smtClean="0">
                <a:latin typeface="Bahnschrift Condensed" panose="020B0502040204020203" pitchFamily="34" charset="0"/>
              </a:rPr>
              <a:t>Н-антиген-жгутиковый</a:t>
            </a:r>
            <a:r>
              <a:rPr lang="ru-RU" sz="2000" dirty="0">
                <a:latin typeface="Bahnschrift Condensed" panose="020B0502040204020203" pitchFamily="34" charset="0"/>
              </a:rPr>
              <a:t>); </a:t>
            </a:r>
            <a:endParaRPr lang="ru-RU" sz="2000" dirty="0" smtClean="0">
              <a:latin typeface="Bahnschrift Condensed" panose="020B0502040204020203" pitchFamily="34" charset="0"/>
            </a:endParaRPr>
          </a:p>
          <a:p>
            <a:r>
              <a:rPr lang="ru-RU" sz="2000" dirty="0" smtClean="0">
                <a:latin typeface="Bahnschrift Condensed" panose="020B0502040204020203" pitchFamily="34" charset="0"/>
              </a:rPr>
              <a:t>• </a:t>
            </a:r>
            <a:r>
              <a:rPr lang="ru-RU" sz="2000" dirty="0">
                <a:latin typeface="Bahnschrift Condensed" panose="020B0502040204020203" pitchFamily="34" charset="0"/>
              </a:rPr>
              <a:t>выделяют эндотоксин. </a:t>
            </a:r>
          </a:p>
        </p:txBody>
      </p:sp>
    </p:spTree>
    <p:extLst>
      <p:ext uri="{BB962C8B-B14F-4D97-AF65-F5344CB8AC3E}">
        <p14:creationId xmlns:p14="http://schemas.microsoft.com/office/powerpoint/2010/main" val="35994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123478"/>
            <a:ext cx="8928992" cy="489654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42288" y="652339"/>
            <a:ext cx="4859424" cy="551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Эпидемиология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15616" y="843558"/>
            <a:ext cx="512048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sz="2000" dirty="0">
                <a:latin typeface="Bahnschrift Condensed" panose="020B0502040204020203" pitchFamily="34" charset="0"/>
              </a:rPr>
              <a:t>Источники: сельскохозяйственные животные (крупный и мелкий рогатый скот) и птицы, реже люди (больной человек или </a:t>
            </a:r>
            <a:r>
              <a:rPr lang="ru-RU" sz="2000" dirty="0" err="1">
                <a:latin typeface="Bahnschrift Condensed" panose="020B0502040204020203" pitchFamily="34" charset="0"/>
              </a:rPr>
              <a:t>бактериовыделители</a:t>
            </a:r>
            <a:r>
              <a:rPr lang="ru-RU" sz="2000" dirty="0">
                <a:latin typeface="Bahnschrift Condensed" panose="020B0502040204020203" pitchFamily="34" charset="0"/>
              </a:rPr>
              <a:t>). </a:t>
            </a:r>
            <a:endParaRPr lang="ru-RU" sz="2000" dirty="0" smtClean="0">
              <a:latin typeface="Bahnschrift Condensed" panose="020B0502040204020203" pitchFamily="34" charset="0"/>
            </a:endParaRPr>
          </a:p>
          <a:p>
            <a:pPr indent="457200"/>
            <a:r>
              <a:rPr lang="ru-RU" sz="2000" dirty="0">
                <a:latin typeface="Bahnschrift Condensed" panose="020B0502040204020203" pitchFamily="34" charset="0"/>
              </a:rPr>
              <a:t>Доказана роль человека как источника возбудителя инфекции при сальмонеллёзах. Наибольшую опасность сальмонеллёз представляет для детей раннего возраста, а также пожилых и лиц с ослабленным иммунитетом. </a:t>
            </a:r>
          </a:p>
          <a:p>
            <a:pPr indent="457200"/>
            <a:r>
              <a:rPr lang="ru-RU" sz="2000" dirty="0">
                <a:latin typeface="Bahnschrift Condensed" panose="020B0502040204020203" pitchFamily="34" charset="0"/>
              </a:rPr>
              <a:t>Инфицированный человек (особенно бессимптомный носитель) представляет особую опасность в том случае, если он имеет отношение к приготовлению и раздаче пищи, а также продаже пищевых продуктов</a:t>
            </a:r>
            <a:r>
              <a:rPr lang="ru-RU" sz="2000" dirty="0"/>
              <a:t>.</a:t>
            </a:r>
          </a:p>
          <a:p>
            <a:pPr indent="457200"/>
            <a:endParaRPr lang="ru-RU" sz="2000" dirty="0" smtClean="0">
              <a:latin typeface="Bahnschrift Condensed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14" r="39381"/>
          <a:stretch/>
        </p:blipFill>
        <p:spPr>
          <a:xfrm flipH="1">
            <a:off x="6156176" y="969934"/>
            <a:ext cx="2376264" cy="34020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568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123478"/>
            <a:ext cx="8928992" cy="489654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39502"/>
            <a:ext cx="87849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Bahnschrift Condensed" panose="020B0502040204020203" pitchFamily="34" charset="0"/>
              </a:rPr>
              <a:t>Одной </a:t>
            </a:r>
            <a:r>
              <a:rPr lang="ru-RU" sz="2000" dirty="0">
                <a:latin typeface="Bahnschrift Condensed" panose="020B0502040204020203" pitchFamily="34" charset="0"/>
              </a:rPr>
              <a:t>из </a:t>
            </a:r>
            <a:r>
              <a:rPr lang="ru-RU" sz="2000" dirty="0" smtClean="0">
                <a:latin typeface="Bahnschrift Condensed" panose="020B0502040204020203" pitchFamily="34" charset="0"/>
              </a:rPr>
              <a:t>эпидемиологических особенностей </a:t>
            </a:r>
            <a:r>
              <a:rPr lang="ru-RU" sz="2000" dirty="0">
                <a:latin typeface="Bahnschrift Condensed" panose="020B0502040204020203" pitchFamily="34" charset="0"/>
              </a:rPr>
              <a:t>сегодня – тенденция к росту заболеваемости в </a:t>
            </a:r>
            <a:r>
              <a:rPr lang="ru-RU" sz="2000" dirty="0" smtClean="0">
                <a:latin typeface="Bahnschrift Condensed" panose="020B0502040204020203" pitchFamily="34" charset="0"/>
              </a:rPr>
              <a:t>мире, это </a:t>
            </a:r>
            <a:r>
              <a:rPr lang="ru-RU" sz="2000" dirty="0">
                <a:latin typeface="Bahnschrift Condensed" panose="020B0502040204020203" pitchFamily="34" charset="0"/>
              </a:rPr>
              <a:t>связано с интенсификацией животноводства, реализацией пищевых продуктов (импорт-экспорт), миграцией.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1491630"/>
            <a:ext cx="83529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A50021"/>
                </a:solidFill>
                <a:latin typeface="Bahnschrift Condensed" panose="020B0502040204020203" pitchFamily="34" charset="0"/>
              </a:rPr>
              <a:t>Механизм передачи </a:t>
            </a:r>
            <a:r>
              <a:rPr lang="ru-RU" sz="2000" dirty="0">
                <a:latin typeface="Bahnschrift Condensed" panose="020B0502040204020203" pitchFamily="34" charset="0"/>
              </a:rPr>
              <a:t>– фекально-оральный. </a:t>
            </a:r>
          </a:p>
          <a:p>
            <a:r>
              <a:rPr lang="ru-RU" sz="2000" dirty="0">
                <a:solidFill>
                  <a:srgbClr val="A50021"/>
                </a:solidFill>
                <a:latin typeface="Bahnschrift Condensed" panose="020B0502040204020203" pitchFamily="34" charset="0"/>
              </a:rPr>
              <a:t>Пути передачи инфекции </a:t>
            </a:r>
            <a:r>
              <a:rPr lang="ru-RU" sz="2000" dirty="0">
                <a:latin typeface="Bahnschrift Condensed" panose="020B0502040204020203" pitchFamily="34" charset="0"/>
              </a:rPr>
              <a:t>– пищевой, контактно-бытовой.</a:t>
            </a:r>
          </a:p>
          <a:p>
            <a:r>
              <a:rPr lang="ru-RU" sz="2000" dirty="0">
                <a:latin typeface="Bahnschrift Condensed" panose="020B0502040204020203" pitchFamily="34" charset="0"/>
              </a:rPr>
              <a:t>При употреблении зараженных продуктов (мясо, молоко), при обсеменении «здоровых» продуктов грязным оборудованием или инфицированными продуктами, грязные руки. </a:t>
            </a:r>
          </a:p>
          <a:p>
            <a:r>
              <a:rPr lang="ru-RU" sz="2000" dirty="0">
                <a:solidFill>
                  <a:srgbClr val="C00000"/>
                </a:solidFill>
                <a:latin typeface="Bahnschrift Condensed" panose="020B0502040204020203" pitchFamily="34" charset="0"/>
              </a:rPr>
              <a:t>Восприимчивость</a:t>
            </a:r>
            <a:r>
              <a:rPr lang="ru-RU" sz="2000" dirty="0">
                <a:latin typeface="Bahnschrift Condensed" panose="020B0502040204020203" pitchFamily="34" charset="0"/>
              </a:rPr>
              <a:t> – любой возраст. </a:t>
            </a:r>
          </a:p>
          <a:p>
            <a:r>
              <a:rPr lang="ru-RU" sz="2000" dirty="0">
                <a:solidFill>
                  <a:srgbClr val="C00000"/>
                </a:solidFill>
                <a:latin typeface="Bahnschrift Condensed" panose="020B0502040204020203" pitchFamily="34" charset="0"/>
              </a:rPr>
              <a:t>Входные ворота </a:t>
            </a:r>
            <a:r>
              <a:rPr lang="ru-RU" sz="2000" dirty="0">
                <a:latin typeface="Bahnschrift Condensed" panose="020B0502040204020203" pitchFamily="34" charset="0"/>
              </a:rPr>
              <a:t>– слизистые оболочки ЖКТ. </a:t>
            </a:r>
          </a:p>
          <a:p>
            <a:r>
              <a:rPr lang="ru-RU" sz="2000" dirty="0">
                <a:solidFill>
                  <a:srgbClr val="C00000"/>
                </a:solidFill>
                <a:latin typeface="Bahnschrift Condensed" panose="020B0502040204020203" pitchFamily="34" charset="0"/>
              </a:rPr>
              <a:t>Сезонность</a:t>
            </a:r>
            <a:r>
              <a:rPr lang="ru-RU" sz="2000" dirty="0">
                <a:latin typeface="Bahnschrift Condensed" panose="020B0502040204020203" pitchFamily="34" charset="0"/>
              </a:rPr>
              <a:t> – лето – осень.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15" t="36086" r="32089" b="32604"/>
          <a:stretch/>
        </p:blipFill>
        <p:spPr bwMode="auto">
          <a:xfrm>
            <a:off x="4499992" y="2819948"/>
            <a:ext cx="4320479" cy="211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726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4865277"/>
              </p:ext>
            </p:extLst>
          </p:nvPr>
        </p:nvGraphicFramePr>
        <p:xfrm>
          <a:off x="457200" y="1347614"/>
          <a:ext cx="8229600" cy="3394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2142288" y="652339"/>
            <a:ext cx="4859424" cy="551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Клинические проявления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123478"/>
            <a:ext cx="8928992" cy="489654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09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123478"/>
            <a:ext cx="8928992" cy="489654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555526"/>
            <a:ext cx="82809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1. Гастроинтестинальная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форма (локализованная форма). </a:t>
            </a:r>
            <a:endParaRPr lang="ru-RU" sz="2000" dirty="0" smtClean="0">
              <a:solidFill>
                <a:schemeClr val="accent2">
                  <a:lumMod val="75000"/>
                </a:schemeClr>
              </a:solidFill>
              <a:latin typeface="Bahnschrift Condensed" panose="020B0502040204020203" pitchFamily="34" charset="0"/>
            </a:endParaRPr>
          </a:p>
          <a:p>
            <a:r>
              <a:rPr lang="ru-RU" sz="2000" dirty="0" smtClean="0">
                <a:latin typeface="Bahnschrift Condensed" panose="020B0502040204020203" pitchFamily="34" charset="0"/>
              </a:rPr>
              <a:t>Начало </a:t>
            </a:r>
            <a:r>
              <a:rPr lang="ru-RU" sz="2000" dirty="0">
                <a:latin typeface="Bahnschrift Condensed" panose="020B0502040204020203" pitchFamily="34" charset="0"/>
              </a:rPr>
              <a:t>острое, синдром интоксикации выражен: </a:t>
            </a:r>
            <a:endParaRPr lang="ru-RU" sz="2000" dirty="0" smtClean="0">
              <a:latin typeface="Bahnschrift Condensed" panose="020B0502040204020203" pitchFamily="34" charset="0"/>
            </a:endParaRPr>
          </a:p>
          <a:p>
            <a:r>
              <a:rPr lang="ru-RU" sz="2000" dirty="0" smtClean="0">
                <a:latin typeface="Bahnschrift Condensed" panose="020B0502040204020203" pitchFamily="34" charset="0"/>
              </a:rPr>
              <a:t>• </a:t>
            </a:r>
            <a:r>
              <a:rPr lang="ru-RU" sz="2000" dirty="0">
                <a:latin typeface="Bahnschrift Condensed" panose="020B0502040204020203" pitchFamily="34" charset="0"/>
              </a:rPr>
              <a:t>слабость, </a:t>
            </a:r>
            <a:endParaRPr lang="ru-RU" sz="2000" dirty="0" smtClean="0">
              <a:latin typeface="Bahnschrift Condensed" panose="020B0502040204020203" pitchFamily="34" charset="0"/>
            </a:endParaRPr>
          </a:p>
          <a:p>
            <a:r>
              <a:rPr lang="ru-RU" sz="2000" dirty="0" smtClean="0">
                <a:latin typeface="Bahnschrift Condensed" panose="020B0502040204020203" pitchFamily="34" charset="0"/>
              </a:rPr>
              <a:t>• </a:t>
            </a:r>
            <a:r>
              <a:rPr lang="ru-RU" sz="2000" dirty="0">
                <a:latin typeface="Bahnschrift Condensed" panose="020B0502040204020203" pitchFamily="34" charset="0"/>
              </a:rPr>
              <a:t>головная боль, </a:t>
            </a:r>
            <a:endParaRPr lang="ru-RU" sz="2000" dirty="0" smtClean="0">
              <a:latin typeface="Bahnschrift Condensed" panose="020B0502040204020203" pitchFamily="34" charset="0"/>
            </a:endParaRPr>
          </a:p>
          <a:p>
            <a:r>
              <a:rPr lang="ru-RU" sz="2000" dirty="0" smtClean="0">
                <a:latin typeface="Bahnschrift Condensed" panose="020B0502040204020203" pitchFamily="34" charset="0"/>
              </a:rPr>
              <a:t>• </a:t>
            </a:r>
            <a:r>
              <a:rPr lang="ru-RU" sz="2000" dirty="0">
                <a:latin typeface="Bahnschrift Condensed" panose="020B0502040204020203" pitchFamily="34" charset="0"/>
              </a:rPr>
              <a:t>гиперемия </a:t>
            </a:r>
            <a:r>
              <a:rPr lang="ru-RU" sz="2000" dirty="0" smtClean="0">
                <a:latin typeface="Bahnschrift Condensed" panose="020B0502040204020203" pitchFamily="34" charset="0"/>
              </a:rPr>
              <a:t>,</a:t>
            </a:r>
          </a:p>
          <a:p>
            <a:r>
              <a:rPr lang="ru-RU" sz="2000" dirty="0" smtClean="0">
                <a:latin typeface="Bahnschrift Condensed" panose="020B0502040204020203" pitchFamily="34" charset="0"/>
              </a:rPr>
              <a:t>• </a:t>
            </a:r>
            <a:r>
              <a:rPr lang="ru-RU" sz="2000" dirty="0">
                <a:latin typeface="Bahnschrift Condensed" panose="020B0502040204020203" pitchFamily="34" charset="0"/>
              </a:rPr>
              <a:t>температура до 39° С </a:t>
            </a:r>
            <a:endParaRPr lang="ru-RU" sz="2000" dirty="0" smtClean="0">
              <a:latin typeface="Bahnschrift Condensed" panose="020B0502040204020203" pitchFamily="34" charset="0"/>
            </a:endParaRPr>
          </a:p>
          <a:p>
            <a:r>
              <a:rPr lang="ru-RU" sz="2000" dirty="0" smtClean="0">
                <a:latin typeface="Bahnschrift Condensed" panose="020B0502040204020203" pitchFamily="34" charset="0"/>
              </a:rPr>
              <a:t>Характерные </a:t>
            </a:r>
            <a:r>
              <a:rPr lang="ru-RU" sz="2000" dirty="0">
                <a:latin typeface="Bahnschrift Condensed" panose="020B0502040204020203" pitchFamily="34" charset="0"/>
              </a:rPr>
              <a:t>для сальмонеллеза симптомы проявляются к концу 1 начало 2-3 суток от начала болезни. В период разгара урчание и схваткообразные боли в животе, тошнота, рвота, уменьшение мочи. </a:t>
            </a:r>
            <a:endParaRPr lang="ru-RU" sz="2000" dirty="0" smtClean="0">
              <a:latin typeface="Bahnschrift Condensed" panose="020B0502040204020203" pitchFamily="34" charset="0"/>
            </a:endParaRPr>
          </a:p>
          <a:p>
            <a:r>
              <a:rPr lang="ru-RU" sz="2000" dirty="0" smtClean="0">
                <a:latin typeface="Bahnschrift Condensed" panose="020B0502040204020203" pitchFamily="34" charset="0"/>
              </a:rPr>
              <a:t>Стул </a:t>
            </a:r>
            <a:r>
              <a:rPr lang="ru-RU" sz="2000" dirty="0">
                <a:latin typeface="Bahnschrift Condensed" panose="020B0502040204020203" pitchFamily="34" charset="0"/>
              </a:rPr>
              <a:t>жидкий, пенистый, зловонный, с зеленым оттенком, с примесью слизи, до 10-13 раз в сутки. Нормализации кала наступает на 1-ой неделе </a:t>
            </a:r>
            <a:r>
              <a:rPr lang="ru-RU" sz="2000" dirty="0" smtClean="0">
                <a:latin typeface="Bahnschrift Condensed" panose="020B0502040204020203" pitchFamily="34" charset="0"/>
              </a:rPr>
              <a:t>заболевания</a:t>
            </a:r>
            <a:r>
              <a:rPr lang="ru-RU" sz="2000" dirty="0">
                <a:latin typeface="Bahnschrift Condensed" panose="020B0502040204020203" pitchFamily="34" charset="0"/>
              </a:rPr>
              <a:t>, повышенная температура тела держатся до 4 </a:t>
            </a:r>
            <a:r>
              <a:rPr lang="ru-RU" sz="2000" dirty="0" smtClean="0">
                <a:latin typeface="Bahnschrift Condensed" panose="020B0502040204020203" pitchFamily="34" charset="0"/>
              </a:rPr>
              <a:t>дней.</a:t>
            </a:r>
            <a:endParaRPr lang="ru-RU" sz="2000" dirty="0">
              <a:latin typeface="Bahnschrif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7804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123478"/>
            <a:ext cx="8928992" cy="489654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195486"/>
            <a:ext cx="86409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2. </a:t>
            </a:r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Гастритические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вариант- встречается редко . </a:t>
            </a:r>
            <a:endParaRPr lang="ru-RU" dirty="0" smtClean="0">
              <a:solidFill>
                <a:schemeClr val="accent2">
                  <a:lumMod val="75000"/>
                </a:schemeClr>
              </a:solidFill>
              <a:latin typeface="Bahnschrift Condensed" panose="020B0502040204020203" pitchFamily="34" charset="0"/>
            </a:endParaRPr>
          </a:p>
          <a:p>
            <a:r>
              <a:rPr lang="ru-RU" dirty="0" smtClean="0">
                <a:latin typeface="Bahnschrift Condensed" panose="020B0502040204020203" pitchFamily="34" charset="0"/>
              </a:rPr>
              <a:t>Начинается </a:t>
            </a:r>
            <a:r>
              <a:rPr lang="ru-RU" dirty="0">
                <a:latin typeface="Bahnschrift Condensed" panose="020B0502040204020203" pitchFamily="34" charset="0"/>
              </a:rPr>
              <a:t>с </a:t>
            </a:r>
            <a:r>
              <a:rPr lang="ru-RU" dirty="0" smtClean="0">
                <a:latin typeface="Bahnschrift Condensed" panose="020B0502040204020203" pitchFamily="34" charset="0"/>
              </a:rPr>
              <a:t>признака </a:t>
            </a:r>
            <a:r>
              <a:rPr lang="ru-RU" dirty="0">
                <a:latin typeface="Bahnschrift Condensed" panose="020B0502040204020203" pitchFamily="34" charset="0"/>
              </a:rPr>
              <a:t>гастрита: </a:t>
            </a:r>
            <a:endParaRPr lang="ru-RU" dirty="0" smtClean="0">
              <a:latin typeface="Bahnschrift Condensed" panose="020B0502040204020203" pitchFamily="34" charset="0"/>
            </a:endParaRPr>
          </a:p>
          <a:p>
            <a:r>
              <a:rPr lang="ru-RU" dirty="0" smtClean="0">
                <a:latin typeface="Bahnschrift Condensed" panose="020B0502040204020203" pitchFamily="34" charset="0"/>
              </a:rPr>
              <a:t>• </a:t>
            </a:r>
            <a:r>
              <a:rPr lang="ru-RU" dirty="0">
                <a:latin typeface="Bahnschrift Condensed" panose="020B0502040204020203" pitchFamily="34" charset="0"/>
              </a:rPr>
              <a:t>сообразно боль и урчание в </a:t>
            </a:r>
            <a:r>
              <a:rPr lang="ru-RU" dirty="0" err="1" smtClean="0">
                <a:latin typeface="Bahnschrift Condensed" panose="020B0502040204020203" pitchFamily="34" charset="0"/>
              </a:rPr>
              <a:t>эпигастрии</a:t>
            </a:r>
            <a:r>
              <a:rPr lang="ru-RU" dirty="0" smtClean="0">
                <a:latin typeface="Bahnschrift Condensed" panose="020B0502040204020203" pitchFamily="34" charset="0"/>
              </a:rPr>
              <a:t>, </a:t>
            </a:r>
          </a:p>
          <a:p>
            <a:r>
              <a:rPr lang="ru-RU" dirty="0" smtClean="0">
                <a:latin typeface="Bahnschrift Condensed" panose="020B0502040204020203" pitchFamily="34" charset="0"/>
              </a:rPr>
              <a:t>• </a:t>
            </a:r>
            <a:r>
              <a:rPr lang="ru-RU" dirty="0">
                <a:latin typeface="Bahnschrift Condensed" panose="020B0502040204020203" pitchFamily="34" charset="0"/>
              </a:rPr>
              <a:t>тошнота многократная рвота приносящая кратковременное </a:t>
            </a:r>
            <a:r>
              <a:rPr lang="ru-RU" dirty="0" smtClean="0">
                <a:latin typeface="Bahnschrift Condensed" panose="020B0502040204020203" pitchFamily="34" charset="0"/>
              </a:rPr>
              <a:t>облегчение, </a:t>
            </a:r>
          </a:p>
          <a:p>
            <a:r>
              <a:rPr lang="ru-RU" dirty="0" smtClean="0">
                <a:latin typeface="Bahnschrift Condensed" panose="020B0502040204020203" pitchFamily="34" charset="0"/>
              </a:rPr>
              <a:t>• </a:t>
            </a:r>
            <a:r>
              <a:rPr lang="ru-RU" dirty="0">
                <a:latin typeface="Bahnschrift Condensed" panose="020B0502040204020203" pitchFamily="34" charset="0"/>
              </a:rPr>
              <a:t>стул не изменен. </a:t>
            </a:r>
            <a:endParaRPr lang="ru-RU" dirty="0" smtClean="0">
              <a:latin typeface="Bahnschrift Condensed" panose="020B0502040204020203" pitchFamily="34" charset="0"/>
            </a:endParaRPr>
          </a:p>
          <a:p>
            <a:r>
              <a:rPr lang="ru-RU" dirty="0" smtClean="0">
                <a:latin typeface="Bahnschrift Condensed" panose="020B0502040204020203" pitchFamily="34" charset="0"/>
              </a:rPr>
              <a:t>Течение </a:t>
            </a:r>
            <a:r>
              <a:rPr lang="ru-RU" dirty="0">
                <a:latin typeface="Bahnschrift Condensed" panose="020B0502040204020203" pitchFamily="34" charset="0"/>
              </a:rPr>
              <a:t>кратковременное и нетяжелое. </a:t>
            </a:r>
            <a:endParaRPr lang="ru-RU" dirty="0" smtClean="0">
              <a:latin typeface="Bahnschrift Condensed" panose="020B0502040204020203" pitchFamily="34" charset="0"/>
            </a:endParaRP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3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.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 </a:t>
            </a:r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Гастроэнтерический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вариант. </a:t>
            </a:r>
            <a:endParaRPr lang="ru-RU" dirty="0" smtClean="0">
              <a:solidFill>
                <a:schemeClr val="accent2">
                  <a:lumMod val="75000"/>
                </a:schemeClr>
              </a:solidFill>
              <a:latin typeface="Bahnschrift Condensed" panose="020B0502040204020203" pitchFamily="34" charset="0"/>
            </a:endParaRPr>
          </a:p>
          <a:p>
            <a:r>
              <a:rPr lang="ru-RU" dirty="0" smtClean="0">
                <a:latin typeface="Bahnschrift Condensed" panose="020B0502040204020203" pitchFamily="34" charset="0"/>
              </a:rPr>
              <a:t>Самый </a:t>
            </a:r>
            <a:r>
              <a:rPr lang="ru-RU" dirty="0">
                <a:latin typeface="Bahnschrift Condensed" panose="020B0502040204020203" pitchFamily="34" charset="0"/>
              </a:rPr>
              <a:t>типичный для сальмонеллеза, одновременное появление признаков </a:t>
            </a:r>
            <a:r>
              <a:rPr lang="ru-RU" dirty="0" smtClean="0">
                <a:latin typeface="Bahnschrift Condensed" panose="020B0502040204020203" pitchFamily="34" charset="0"/>
              </a:rPr>
              <a:t>интоксикации, повышении </a:t>
            </a:r>
            <a:r>
              <a:rPr lang="ru-RU" dirty="0">
                <a:latin typeface="Bahnschrift Condensed" panose="020B0502040204020203" pitchFamily="34" charset="0"/>
              </a:rPr>
              <a:t>температуры, сопровождается ознобом, ломотой в теле, головной болью, одновременное появление </a:t>
            </a:r>
            <a:r>
              <a:rPr lang="ru-RU" dirty="0" smtClean="0">
                <a:latin typeface="Bahnschrift Condensed" panose="020B0502040204020203" pitchFamily="34" charset="0"/>
              </a:rPr>
              <a:t>схваткообразных болей </a:t>
            </a:r>
            <a:r>
              <a:rPr lang="ru-RU" dirty="0">
                <a:latin typeface="Bahnschrift Condensed" panose="020B0502040204020203" pitchFamily="34" charset="0"/>
              </a:rPr>
              <a:t>в </a:t>
            </a:r>
            <a:r>
              <a:rPr lang="ru-RU" dirty="0" err="1">
                <a:latin typeface="Bahnschrift Condensed" panose="020B0502040204020203" pitchFamily="34" charset="0"/>
              </a:rPr>
              <a:t>эпигастрии</a:t>
            </a:r>
            <a:r>
              <a:rPr lang="ru-RU" dirty="0">
                <a:latin typeface="Bahnschrift Condensed" panose="020B0502040204020203" pitchFamily="34" charset="0"/>
              </a:rPr>
              <a:t> и околопупочной области, тошнота, многократная рвота, жидкий стул. </a:t>
            </a:r>
            <a:endParaRPr lang="ru-RU" dirty="0" smtClean="0">
              <a:latin typeface="Bahnschrift Condensed" panose="020B0502040204020203" pitchFamily="34" charset="0"/>
            </a:endParaRPr>
          </a:p>
          <a:p>
            <a:r>
              <a:rPr lang="ru-RU" dirty="0" smtClean="0">
                <a:latin typeface="Bahnschrift Condensed" panose="020B0502040204020203" pitchFamily="34" charset="0"/>
              </a:rPr>
              <a:t>Стул </a:t>
            </a:r>
            <a:r>
              <a:rPr lang="ru-RU" dirty="0">
                <a:latin typeface="Bahnschrift Condensed" panose="020B0502040204020203" pitchFamily="34" charset="0"/>
              </a:rPr>
              <a:t>как правило водянистый, обильный с резким запахом, зеленоватой окраски - цвет болотной тины, не содержит слизи и крови. Частота стула 15-20 раз и выше. Кожные покровы бледные, при тяжелом течении </a:t>
            </a:r>
            <a:r>
              <a:rPr lang="ru-RU" dirty="0" err="1">
                <a:latin typeface="Bahnschrift Condensed" panose="020B0502040204020203" pitchFamily="34" charset="0"/>
              </a:rPr>
              <a:t>акроцианоз</a:t>
            </a:r>
            <a:r>
              <a:rPr lang="ru-RU" dirty="0">
                <a:latin typeface="Bahnschrift Condensed" panose="020B0502040204020203" pitchFamily="34" charset="0"/>
              </a:rPr>
              <a:t>. </a:t>
            </a:r>
            <a:endParaRPr lang="ru-RU" dirty="0" smtClean="0">
              <a:latin typeface="Bahnschrift Condensed" panose="020B0502040204020203" pitchFamily="34" charset="0"/>
            </a:endParaRPr>
          </a:p>
          <a:p>
            <a:r>
              <a:rPr lang="ru-RU" dirty="0" smtClean="0">
                <a:latin typeface="Bahnschrift Condensed" panose="020B0502040204020203" pitchFamily="34" charset="0"/>
              </a:rPr>
              <a:t>Со </a:t>
            </a:r>
            <a:r>
              <a:rPr lang="ru-RU" dirty="0">
                <a:latin typeface="Bahnschrift Condensed" panose="020B0502040204020203" pitchFamily="34" charset="0"/>
              </a:rPr>
              <a:t>стороны </a:t>
            </a:r>
            <a:r>
              <a:rPr lang="ru-RU" dirty="0" smtClean="0">
                <a:latin typeface="Bahnschrift Condensed" panose="020B0502040204020203" pitchFamily="34" charset="0"/>
              </a:rPr>
              <a:t>сердечно – сосудистой системы </a:t>
            </a:r>
            <a:r>
              <a:rPr lang="ru-RU" dirty="0">
                <a:latin typeface="Bahnschrift Condensed" panose="020B0502040204020203" pitchFamily="34" charset="0"/>
              </a:rPr>
              <a:t>- тахикардия, пониженное артериальное давление (гипотония), приглушенность сердечных тонов. При развитии </a:t>
            </a:r>
            <a:r>
              <a:rPr lang="ru-RU" dirty="0" smtClean="0">
                <a:latin typeface="Bahnschrift Condensed" panose="020B0502040204020203" pitchFamily="34" charset="0"/>
              </a:rPr>
              <a:t>выраженного обезвоживания - уменьшение </a:t>
            </a:r>
            <a:r>
              <a:rPr lang="ru-RU" dirty="0">
                <a:latin typeface="Bahnschrift Condensed" panose="020B0502040204020203" pitchFamily="34" charset="0"/>
              </a:rPr>
              <a:t>суточного объема мочи, судороги в мышцах верхних и нижних конечностей</a:t>
            </a:r>
          </a:p>
        </p:txBody>
      </p:sp>
    </p:spTree>
    <p:extLst>
      <p:ext uri="{BB962C8B-B14F-4D97-AF65-F5344CB8AC3E}">
        <p14:creationId xmlns:p14="http://schemas.microsoft.com/office/powerpoint/2010/main" val="256230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123478"/>
            <a:ext cx="8928992" cy="4896544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267494"/>
            <a:ext cx="864096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4. </a:t>
            </a:r>
            <a:r>
              <a:rPr lang="ru-RU" sz="2000" dirty="0" err="1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Гастроэнтероколитический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 вариант. </a:t>
            </a:r>
            <a:endParaRPr lang="ru-RU" sz="2000" dirty="0" smtClean="0">
              <a:solidFill>
                <a:schemeClr val="accent2">
                  <a:lumMod val="75000"/>
                </a:schemeClr>
              </a:solidFill>
              <a:latin typeface="Bahnschrift Condensed" panose="020B0502040204020203" pitchFamily="34" charset="0"/>
            </a:endParaRPr>
          </a:p>
          <a:p>
            <a:r>
              <a:rPr lang="ru-RU" sz="2000" dirty="0" smtClean="0">
                <a:latin typeface="Bahnschrift Condensed" panose="020B0502040204020203" pitchFamily="34" charset="0"/>
              </a:rPr>
              <a:t>Боль </a:t>
            </a:r>
            <a:r>
              <a:rPr lang="ru-RU" sz="2000" dirty="0">
                <a:latin typeface="Bahnschrift Condensed" panose="020B0502040204020203" pitchFamily="34" charset="0"/>
              </a:rPr>
              <a:t>в животе, смещается в нижний отдел, при пальпации спазм и болезненность толстого кишечника, Стул скудный, со слизью и кровью, присоединяются ложные позывы. </a:t>
            </a:r>
            <a:endParaRPr lang="ru-RU" sz="2000" dirty="0" smtClean="0">
              <a:latin typeface="Bahnschrift Condensed" panose="020B0502040204020203" pitchFamily="34" charset="0"/>
            </a:endParaRPr>
          </a:p>
          <a:p>
            <a:r>
              <a:rPr lang="ru-RU" sz="2000" dirty="0" smtClean="0">
                <a:latin typeface="Bahnschrift Condensed" panose="020B0502040204020203" pitchFamily="34" charset="0"/>
              </a:rPr>
              <a:t>Длительность </a:t>
            </a:r>
            <a:r>
              <a:rPr lang="ru-RU" sz="2000" dirty="0">
                <a:latin typeface="Bahnschrift Condensed" panose="020B0502040204020203" pitchFamily="34" charset="0"/>
              </a:rPr>
              <a:t>локализованный формы небольшая: </a:t>
            </a:r>
            <a:endParaRPr lang="ru-RU" sz="2000" dirty="0" smtClean="0">
              <a:latin typeface="Bahnschrift Condensed" panose="020B0502040204020203" pitchFamily="34" charset="0"/>
            </a:endParaRPr>
          </a:p>
          <a:p>
            <a:r>
              <a:rPr lang="ru-RU" sz="2000" dirty="0" smtClean="0">
                <a:latin typeface="Bahnschrift Condensed" panose="020B0502040204020203" pitchFamily="34" charset="0"/>
              </a:rPr>
              <a:t>• </a:t>
            </a:r>
            <a:r>
              <a:rPr lang="ru-RU" sz="2000" dirty="0">
                <a:latin typeface="Bahnschrift Condensed" panose="020B0502040204020203" pitchFamily="34" charset="0"/>
              </a:rPr>
              <a:t>лихорадка держится 2 - 4 дня; </a:t>
            </a:r>
            <a:endParaRPr lang="ru-RU" sz="2000" dirty="0" smtClean="0">
              <a:latin typeface="Bahnschrift Condensed" panose="020B0502040204020203" pitchFamily="34" charset="0"/>
            </a:endParaRPr>
          </a:p>
          <a:p>
            <a:r>
              <a:rPr lang="ru-RU" sz="2000" dirty="0" smtClean="0">
                <a:latin typeface="Bahnschrift Condensed" panose="020B0502040204020203" pitchFamily="34" charset="0"/>
              </a:rPr>
              <a:t>• </a:t>
            </a:r>
            <a:r>
              <a:rPr lang="ru-RU" sz="2000" dirty="0">
                <a:latin typeface="Bahnschrift Condensed" panose="020B0502040204020203" pitchFamily="34" charset="0"/>
              </a:rPr>
              <a:t>стул нормализуется с 3 - 7 дня болезни ; </a:t>
            </a:r>
            <a:endParaRPr lang="ru-RU" sz="2000" dirty="0" smtClean="0">
              <a:latin typeface="Bahnschrift Condensed" panose="020B0502040204020203" pitchFamily="34" charset="0"/>
            </a:endParaRPr>
          </a:p>
          <a:p>
            <a:r>
              <a:rPr lang="ru-RU" sz="2000" dirty="0" smtClean="0">
                <a:latin typeface="Bahnschrift Condensed" panose="020B0502040204020203" pitchFamily="34" charset="0"/>
              </a:rPr>
              <a:t>• </a:t>
            </a:r>
            <a:r>
              <a:rPr lang="ru-RU" sz="2000" dirty="0">
                <a:latin typeface="Bahnschrift Condensed" panose="020B0502040204020203" pitchFamily="34" charset="0"/>
              </a:rPr>
              <a:t>еще раньше прекращается тошнота и рвота, но пациент восстанавливается только через 2 месяца после заболевания. </a:t>
            </a:r>
            <a:endParaRPr lang="ru-RU" sz="2000" dirty="0" smtClean="0">
              <a:latin typeface="Bahnschrift Condensed" panose="020B0502040204020203" pitchFamily="34" charset="0"/>
            </a:endParaRPr>
          </a:p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5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. </a:t>
            </a:r>
            <a:r>
              <a:rPr lang="ru-RU" sz="2000" dirty="0" err="1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Генерализованная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Bahnschrift Condensed" panose="020B0502040204020203" pitchFamily="34" charset="0"/>
              </a:rPr>
              <a:t> форма - наиболее тяжелых форм сальмонеллеза. </a:t>
            </a:r>
            <a:endParaRPr lang="ru-RU" sz="2000" dirty="0" smtClean="0">
              <a:solidFill>
                <a:schemeClr val="accent2">
                  <a:lumMod val="75000"/>
                </a:schemeClr>
              </a:solidFill>
              <a:latin typeface="Bahnschrift Condensed" panose="020B0502040204020203" pitchFamily="34" charset="0"/>
            </a:endParaRPr>
          </a:p>
          <a:p>
            <a:r>
              <a:rPr lang="ru-RU" sz="2000" dirty="0" smtClean="0">
                <a:latin typeface="Bahnschrift Condensed" panose="020B0502040204020203" pitchFamily="34" charset="0"/>
              </a:rPr>
              <a:t>Характеризуется </a:t>
            </a:r>
            <a:r>
              <a:rPr lang="ru-RU" sz="2000" dirty="0">
                <a:latin typeface="Bahnschrift Condensed" panose="020B0502040204020203" pitchFamily="34" charset="0"/>
              </a:rPr>
              <a:t>развитием сепсиса и формированием личных симпатических очагов в различных органах. Встречается редко, чаще у детей и лиц пожилого возраста, и свидетельствует о наличии иммунодефицита. </a:t>
            </a:r>
            <a:endParaRPr lang="ru-RU" sz="2000" dirty="0" smtClean="0">
              <a:latin typeface="Bahnschrift Condensed" panose="020B0502040204020203" pitchFamily="34" charset="0"/>
            </a:endParaRPr>
          </a:p>
          <a:p>
            <a:r>
              <a:rPr lang="ru-RU" sz="2000" dirty="0" smtClean="0">
                <a:latin typeface="Bahnschrift Condensed" panose="020B0502040204020203" pitchFamily="34" charset="0"/>
              </a:rPr>
              <a:t>В </a:t>
            </a:r>
            <a:r>
              <a:rPr lang="ru-RU" sz="2000" dirty="0">
                <a:latin typeface="Bahnschrift Condensed" panose="020B0502040204020203" pitchFamily="34" charset="0"/>
              </a:rPr>
              <a:t>начале заболевания протекают как локализованная форма, но через 5-7 дней самочувствие больного не улучшается, появляются признаки интоксикации, а понос уменьшается или прекращается.</a:t>
            </a:r>
          </a:p>
        </p:txBody>
      </p:sp>
    </p:spTree>
    <p:extLst>
      <p:ext uri="{BB962C8B-B14F-4D97-AF65-F5344CB8AC3E}">
        <p14:creationId xmlns:p14="http://schemas.microsoft.com/office/powerpoint/2010/main" val="119104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368</TotalTime>
  <Words>1568</Words>
  <Application>Microsoft Office PowerPoint</Application>
  <PresentationFormat>Экран (16:9)</PresentationFormat>
  <Paragraphs>105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Bahnschrift Condensed</vt:lpstr>
      <vt:lpstr>Bahnschrift SemiBold Condensed</vt:lpstr>
      <vt:lpstr>Calibri</vt:lpstr>
      <vt:lpstr>Times New Roman</vt:lpstr>
      <vt:lpstr>Тема Office</vt:lpstr>
      <vt:lpstr>Профилактика сальмонеллезной инфекции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Долгобородова Юлия Сергеевна</dc:creator>
  <cp:lastModifiedBy>User</cp:lastModifiedBy>
  <cp:revision>27</cp:revision>
  <cp:lastPrinted>2026-03-16T08:47:02Z</cp:lastPrinted>
  <dcterms:created xsi:type="dcterms:W3CDTF">2026-03-12T09:05:10Z</dcterms:created>
  <dcterms:modified xsi:type="dcterms:W3CDTF">2026-04-15T10:42:55Z</dcterms:modified>
</cp:coreProperties>
</file>